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68" r:id="rId4"/>
  </p:sldMasterIdLst>
  <p:notesMasterIdLst>
    <p:notesMasterId r:id="rId11"/>
  </p:notesMasterIdLst>
  <p:sldIdLst>
    <p:sldId id="260" r:id="rId5"/>
    <p:sldId id="257" r:id="rId6"/>
    <p:sldId id="264" r:id="rId7"/>
    <p:sldId id="261" r:id="rId8"/>
    <p:sldId id="263"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1" d="100"/>
          <a:sy n="71" d="100"/>
        </p:scale>
        <p:origin x="72" y="11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F774C-70F7-4ED4-813C-739E51CF8487}" type="datetimeFigureOut">
              <a:rPr lang="en-US" smtClean="0"/>
              <a:t>9/13/2021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24A772-5D94-4F12-8B86-44D4FB26368F}" type="slidenum">
              <a:rPr lang="en-US" smtClean="0"/>
              <a:t>‹#›</a:t>
            </a:fld>
            <a:endParaRPr lang="en-US" dirty="0"/>
          </a:p>
        </p:txBody>
      </p:sp>
    </p:spTree>
    <p:extLst>
      <p:ext uri="{BB962C8B-B14F-4D97-AF65-F5344CB8AC3E}">
        <p14:creationId xmlns:p14="http://schemas.microsoft.com/office/powerpoint/2010/main" val="268842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F2E34D-57B0-41D5-A7AF-DF10D1068115}" type="datetime1">
              <a:rPr lang="en-US" smtClean="0"/>
              <a:t>9/13/2021</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3872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F6E8327-77F4-4A2B-9238-101C8E3404E4}" type="datetime1">
              <a:rPr lang="en-US" smtClean="0"/>
              <a:t>9/13/2021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027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87327A-3B7B-4F18-AD00-4892CF91FF9D}" type="datetime1">
              <a:rPr lang="en-US" smtClean="0"/>
              <a:t>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1717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4398241-E647-4007-AB01-BB30869910EB}" type="datetime1">
              <a:rPr lang="en-US" smtClean="0"/>
              <a:t>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17709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9F5554-C941-4C3B-A197-75ED448862A0}" type="datetime1">
              <a:rPr lang="en-US" smtClean="0"/>
              <a:t>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5053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6B44A0-C3F8-4023-9352-7CF7C034B2C8}" type="datetime1">
              <a:rPr lang="en-US" smtClean="0"/>
              <a:t>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0502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9C3DC5B-471F-47EA-B884-FE923235A560}" type="datetime1">
              <a:rPr lang="en-US" smtClean="0"/>
              <a:t>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2299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F8C408-3247-4796-93FF-B91D6887AEC0}" type="datetime1">
              <a:rPr lang="en-US" smtClean="0"/>
              <a:t>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84369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A1D282-CC74-49F4-B876-75084EFB56F1}" type="datetime1">
              <a:rPr lang="en-US" smtClean="0"/>
              <a:t>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9552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56EAF9-2583-4989-8D87-13F548ED6E0C}" type="datetime1">
              <a:rPr lang="en-US" smtClean="0"/>
              <a:t>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0149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0E3CFB-BB1B-4B2A-ADF6-B1A4609854C4}" type="datetime1">
              <a:rPr lang="en-US" smtClean="0"/>
              <a:t>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9891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3AEAA8-1A97-412E-935C-2E918F139579}" type="datetime1">
              <a:rPr lang="en-US" smtClean="0"/>
              <a:t>9/13/2021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6368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8B0DF1-CA1F-4E36-8C65-C52A9896A8FB}" type="datetime1">
              <a:rPr lang="en-US" smtClean="0"/>
              <a:t>9/13/2021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481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6173FD-197A-4AD6-8D60-38B6A76F0734}" type="datetime1">
              <a:rPr lang="en-US" smtClean="0"/>
              <a:t>9/13/2021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5132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DC3949-07FA-4C7A-A990-D6D1043EED71}" type="datetime1">
              <a:rPr lang="en-US" smtClean="0"/>
              <a:t>9/13/2021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2751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E9E2DE8-6D13-4218-A974-D45AA7B6E4FF}" type="datetime1">
              <a:rPr lang="en-US" smtClean="0"/>
              <a:t>9/13/2021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4157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CDAB7D7-4BDA-4ABC-B31D-66201C69A314}" type="datetime1">
              <a:rPr lang="en-US" smtClean="0"/>
              <a:t>9/13/2021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0427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E3F0A0B-291C-4112-A023-023C51AB2E85}" type="datetime1">
              <a:rPr lang="en-US" smtClean="0"/>
              <a:t>9/13/2021</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72184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CD06E-EB43-4697-A9C1-290232C3BAD6}"/>
              </a:ext>
            </a:extLst>
          </p:cNvPr>
          <p:cNvSpPr>
            <a:spLocks noGrp="1"/>
          </p:cNvSpPr>
          <p:nvPr>
            <p:ph type="ctrTitle"/>
          </p:nvPr>
        </p:nvSpPr>
        <p:spPr>
          <a:xfrm>
            <a:off x="3291127" y="702163"/>
            <a:ext cx="8174971" cy="3285866"/>
          </a:xfrm>
        </p:spPr>
        <p:txBody>
          <a:bodyPr>
            <a:normAutofit/>
          </a:bodyPr>
          <a:lstStyle/>
          <a:p>
            <a:pPr algn="l"/>
            <a:r>
              <a:rPr lang="en-US" sz="6200" dirty="0" smtClean="0"/>
              <a:t>WHS PHYS. ED DEPT</a:t>
            </a:r>
            <a:br>
              <a:rPr lang="en-US" sz="6200" dirty="0" smtClean="0"/>
            </a:br>
            <a:r>
              <a:rPr lang="en-US" sz="2200" dirty="0" smtClean="0">
                <a:solidFill>
                  <a:srgbClr val="00B050"/>
                </a:solidFill>
              </a:rPr>
              <a:t>WE ARE EXCITED TO OFFER A VARIETY OF HONORS COURSES FOR STUDENTS PURSUING THOSE TYPES OF CLASSES.  </a:t>
            </a:r>
            <a:endParaRPr lang="en-US" sz="2200" dirty="0">
              <a:solidFill>
                <a:srgbClr val="00B050"/>
              </a:solidFill>
            </a:endParaRPr>
          </a:p>
        </p:txBody>
      </p:sp>
      <p:sp>
        <p:nvSpPr>
          <p:cNvPr id="3" name="Subtitle 2">
            <a:extLst>
              <a:ext uri="{FF2B5EF4-FFF2-40B4-BE49-F238E27FC236}">
                <a16:creationId xmlns:a16="http://schemas.microsoft.com/office/drawing/2014/main" id="{1FBBDE4E-FFA3-44D5-BA0B-7575E2214B7C}"/>
              </a:ext>
            </a:extLst>
          </p:cNvPr>
          <p:cNvSpPr>
            <a:spLocks noGrp="1"/>
          </p:cNvSpPr>
          <p:nvPr>
            <p:ph type="subTitle" idx="1"/>
          </p:nvPr>
        </p:nvSpPr>
        <p:spPr>
          <a:xfrm>
            <a:off x="4832544" y="4366852"/>
            <a:ext cx="7178070" cy="863348"/>
          </a:xfrm>
        </p:spPr>
        <p:txBody>
          <a:bodyPr>
            <a:normAutofit lnSpcReduction="10000"/>
          </a:bodyPr>
          <a:lstStyle/>
          <a:p>
            <a:pPr algn="l"/>
            <a:r>
              <a:rPr lang="en-US" dirty="0" smtClean="0"/>
              <a:t>COACH ANDY CAPONE		</a:t>
            </a:r>
            <a:r>
              <a:rPr lang="en-US" dirty="0" smtClean="0"/>
              <a:t>	COACH TRAVIS POOLE</a:t>
            </a:r>
            <a:r>
              <a:rPr lang="en-US" dirty="0" smtClean="0"/>
              <a:t>	</a:t>
            </a:r>
            <a:endParaRPr lang="en-US" dirty="0" smtClean="0"/>
          </a:p>
          <a:p>
            <a:pPr algn="l"/>
            <a:r>
              <a:rPr lang="en-US" dirty="0" smtClean="0"/>
              <a:t>COACH CLAIRE LYERLY			MR. TYLER SCOTT</a:t>
            </a:r>
            <a:endParaRPr lang="en-US" dirty="0" smtClean="0"/>
          </a:p>
        </p:txBody>
      </p:sp>
    </p:spTree>
    <p:extLst>
      <p:ext uri="{BB962C8B-B14F-4D97-AF65-F5344CB8AC3E}">
        <p14:creationId xmlns:p14="http://schemas.microsoft.com/office/powerpoint/2010/main" val="388446695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92CCE-C435-464E-A19A-D4C606FDBE3D}"/>
              </a:ext>
            </a:extLst>
          </p:cNvPr>
          <p:cNvSpPr>
            <a:spLocks noGrp="1"/>
          </p:cNvSpPr>
          <p:nvPr>
            <p:ph type="title"/>
          </p:nvPr>
        </p:nvSpPr>
        <p:spPr>
          <a:xfrm>
            <a:off x="3656888" y="502920"/>
            <a:ext cx="7411825" cy="1752599"/>
          </a:xfrm>
        </p:spPr>
        <p:txBody>
          <a:bodyPr>
            <a:normAutofit/>
          </a:bodyPr>
          <a:lstStyle/>
          <a:p>
            <a:pPr algn="l"/>
            <a:r>
              <a:rPr lang="en-US" dirty="0" smtClean="0"/>
              <a:t>9</a:t>
            </a:r>
            <a:r>
              <a:rPr lang="en-US" baseline="30000" dirty="0" smtClean="0"/>
              <a:t>TH</a:t>
            </a:r>
            <a:r>
              <a:rPr lang="en-US" dirty="0" smtClean="0"/>
              <a:t> HEALTH AND PHYS. ED</a:t>
            </a:r>
            <a:endParaRPr lang="en-US" dirty="0"/>
          </a:p>
        </p:txBody>
      </p:sp>
      <p:sp>
        <p:nvSpPr>
          <p:cNvPr id="3" name="Content Placeholder 2">
            <a:extLst>
              <a:ext uri="{FF2B5EF4-FFF2-40B4-BE49-F238E27FC236}">
                <a16:creationId xmlns:a16="http://schemas.microsoft.com/office/drawing/2014/main" id="{60DFF4FA-F598-4962-B6AB-31A8BE724E52}"/>
              </a:ext>
            </a:extLst>
          </p:cNvPr>
          <p:cNvSpPr>
            <a:spLocks noGrp="1"/>
          </p:cNvSpPr>
          <p:nvPr>
            <p:ph idx="1"/>
          </p:nvPr>
        </p:nvSpPr>
        <p:spPr>
          <a:xfrm>
            <a:off x="2415915" y="2050869"/>
            <a:ext cx="8922645" cy="4336869"/>
          </a:xfrm>
        </p:spPr>
        <p:txBody>
          <a:bodyPr anchor="t">
            <a:normAutofit/>
          </a:bodyPr>
          <a:lstStyle/>
          <a:p>
            <a:r>
              <a:rPr lang="en-US" sz="1800" dirty="0" smtClean="0"/>
              <a:t>9</a:t>
            </a:r>
            <a:r>
              <a:rPr lang="en-US" sz="1800" baseline="30000" dirty="0" smtClean="0"/>
              <a:t>TH</a:t>
            </a:r>
            <a:r>
              <a:rPr lang="en-US" sz="1800" dirty="0" smtClean="0"/>
              <a:t> GRADE HEALTH AND PE IS A GRADUATION REQUIRED COURSE.  PASSING THIS CLASS IS REQUIRED IN THE STATE OF NC FOR GRADUATION ELIGIBILITY.</a:t>
            </a:r>
          </a:p>
          <a:p>
            <a:r>
              <a:rPr lang="en-US" sz="1800" dirty="0" smtClean="0"/>
              <a:t>GRADES ARE 50/50 IN THIS CLASS FOR PARTICIPATION AND HEALTH CLASSWORK</a:t>
            </a:r>
          </a:p>
          <a:p>
            <a:r>
              <a:rPr lang="en-US" sz="1800" dirty="0" smtClean="0"/>
              <a:t>PHYS. ED IS FITNESS BASED WHERE WE HAVE SEEN INCREDIBLE SUCCESS OF OUR STUDENTS BY ALLOWING THEM TO SEE THAT THEY CAN BE AT ANY LEVEL OF PHYSICAL ABILITY AND STILL ACCOMPLISH ALL THAT IS PRESENTED TO THEM EITHER AT  MAX FORM, FULL SPEED AND REPETITION OR WITH MODIFICATIONS.</a:t>
            </a:r>
          </a:p>
          <a:p>
            <a:r>
              <a:rPr lang="en-US" sz="1800" dirty="0" smtClean="0"/>
              <a:t>HEALTH COVERS SO MUCH ENCOUNTERED IN EVERY DAY LIFE SUCH AS: WHAT IS HEALTH- PHYSICAL, MENTAL/EMOTIONAL, AND SOCIAL WELL-BEING, NUTRITION, ALCOHOL, TOBACCO &amp; OTHER DRUGS, ENVIRONMENTAL FACTORS, SKIN DISORDERS, ABSTINENCE, HUMAN TRAFFIKING AND MORE.</a:t>
            </a:r>
          </a:p>
          <a:p>
            <a:r>
              <a:rPr lang="en-US" sz="1800" dirty="0" smtClean="0"/>
              <a:t>IN THIS CLASS WE UTILIZE THE GYM SPACE WE HAVE, OUR OUTDOOR AREAS, AND OUR WONDERFUL GRANT FUNDED FITNESS ROOM.</a:t>
            </a:r>
          </a:p>
          <a:p>
            <a:pPr marL="0" indent="0">
              <a:buNone/>
            </a:pPr>
            <a:endParaRPr lang="en-US" sz="1800" dirty="0"/>
          </a:p>
          <a:p>
            <a:endParaRPr lang="en-US" sz="1800" dirty="0"/>
          </a:p>
        </p:txBody>
      </p:sp>
    </p:spTree>
    <p:extLst>
      <p:ext uri="{BB962C8B-B14F-4D97-AF65-F5344CB8AC3E}">
        <p14:creationId xmlns:p14="http://schemas.microsoft.com/office/powerpoint/2010/main" val="99068455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92CCE-C435-464E-A19A-D4C606FDBE3D}"/>
              </a:ext>
            </a:extLst>
          </p:cNvPr>
          <p:cNvSpPr>
            <a:spLocks noGrp="1"/>
          </p:cNvSpPr>
          <p:nvPr>
            <p:ph type="title"/>
          </p:nvPr>
        </p:nvSpPr>
        <p:spPr>
          <a:xfrm>
            <a:off x="3656888" y="502920"/>
            <a:ext cx="7411825" cy="1752599"/>
          </a:xfrm>
        </p:spPr>
        <p:txBody>
          <a:bodyPr>
            <a:normAutofit/>
          </a:bodyPr>
          <a:lstStyle/>
          <a:p>
            <a:pPr algn="l"/>
            <a:r>
              <a:rPr lang="en-US" dirty="0" smtClean="0"/>
              <a:t>9</a:t>
            </a:r>
            <a:r>
              <a:rPr lang="en-US" baseline="30000" dirty="0" smtClean="0"/>
              <a:t>TH</a:t>
            </a:r>
            <a:r>
              <a:rPr lang="en-US" dirty="0" smtClean="0"/>
              <a:t> HEALTH AND PHYS. ED</a:t>
            </a:r>
            <a:endParaRPr lang="en-US" dirty="0"/>
          </a:p>
        </p:txBody>
      </p:sp>
      <p:sp>
        <p:nvSpPr>
          <p:cNvPr id="3" name="Content Placeholder 2">
            <a:extLst>
              <a:ext uri="{FF2B5EF4-FFF2-40B4-BE49-F238E27FC236}">
                <a16:creationId xmlns:a16="http://schemas.microsoft.com/office/drawing/2014/main" id="{60DFF4FA-F598-4962-B6AB-31A8BE724E52}"/>
              </a:ext>
            </a:extLst>
          </p:cNvPr>
          <p:cNvSpPr>
            <a:spLocks noGrp="1"/>
          </p:cNvSpPr>
          <p:nvPr>
            <p:ph idx="1"/>
          </p:nvPr>
        </p:nvSpPr>
        <p:spPr>
          <a:xfrm>
            <a:off x="2415915" y="2050869"/>
            <a:ext cx="8922645" cy="4336869"/>
          </a:xfrm>
        </p:spPr>
        <p:txBody>
          <a:bodyPr anchor="t">
            <a:normAutofit lnSpcReduction="10000"/>
          </a:bodyPr>
          <a:lstStyle/>
          <a:p>
            <a:pPr marL="0" indent="0">
              <a:buNone/>
            </a:pPr>
            <a:endParaRPr lang="en-US" sz="1800" dirty="0"/>
          </a:p>
          <a:p>
            <a:r>
              <a:rPr lang="en-US" sz="1800" dirty="0" smtClean="0"/>
              <a:t>Health assignments are given each Wednesday (unless otherwise noted) </a:t>
            </a:r>
          </a:p>
          <a:p>
            <a:r>
              <a:rPr lang="en-US" sz="1800" dirty="0" smtClean="0"/>
              <a:t>Students have in class on Wednesday and then through the weekend until Sunday at 11:59pm to submit these assignments.  There should be no reason for an assignment to not get completed.</a:t>
            </a:r>
          </a:p>
          <a:p>
            <a:r>
              <a:rPr lang="en-US" sz="1800" dirty="0" smtClean="0"/>
              <a:t>PE WHEN STUDENTS ARE PRESENT IN CLASS:</a:t>
            </a:r>
          </a:p>
          <a:p>
            <a:pPr lvl="1"/>
            <a:r>
              <a:rPr lang="en-US" sz="1400" dirty="0" smtClean="0"/>
              <a:t>When students are present in class, they will be graded through their efforts and participation.  No additional submissions on canvas are needed when they are present in school.</a:t>
            </a:r>
          </a:p>
          <a:p>
            <a:r>
              <a:rPr lang="en-US" sz="1800" dirty="0" smtClean="0"/>
              <a:t>PE ASSIGNMENTS WHEN STUDENTS ARE ABSENT:</a:t>
            </a:r>
          </a:p>
          <a:p>
            <a:pPr lvl="1"/>
            <a:r>
              <a:rPr lang="en-US" sz="1400" dirty="0" smtClean="0"/>
              <a:t>If a student is absent due to EXTENDED illness, these assignments are excused and do not need to be made up </a:t>
            </a:r>
          </a:p>
          <a:p>
            <a:pPr lvl="1"/>
            <a:r>
              <a:rPr lang="en-US" sz="1400" dirty="0" smtClean="0"/>
              <a:t>If I student is out due to non illness related events, they are to go on to canvas and complete a workout per day they are absent.  </a:t>
            </a:r>
            <a:r>
              <a:rPr lang="en-US" sz="1400" dirty="0" smtClean="0"/>
              <a:t>We ask students to please write their responses in a google doc or on a sheet of paper to submit at the end of the week, not each individual day.  </a:t>
            </a:r>
            <a:endParaRPr lang="en-US" sz="1400" dirty="0"/>
          </a:p>
          <a:p>
            <a:pPr marL="457200" lvl="1" indent="0">
              <a:buNone/>
            </a:pPr>
            <a:endParaRPr lang="en-US" sz="1400" dirty="0" smtClean="0"/>
          </a:p>
        </p:txBody>
      </p:sp>
    </p:spTree>
    <p:extLst>
      <p:ext uri="{BB962C8B-B14F-4D97-AF65-F5344CB8AC3E}">
        <p14:creationId xmlns:p14="http://schemas.microsoft.com/office/powerpoint/2010/main" val="331801754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92CCE-C435-464E-A19A-D4C606FDBE3D}"/>
              </a:ext>
            </a:extLst>
          </p:cNvPr>
          <p:cNvSpPr>
            <a:spLocks noGrp="1"/>
          </p:cNvSpPr>
          <p:nvPr>
            <p:ph type="title"/>
          </p:nvPr>
        </p:nvSpPr>
        <p:spPr>
          <a:xfrm>
            <a:off x="3656888" y="502920"/>
            <a:ext cx="7411825" cy="1752599"/>
          </a:xfrm>
        </p:spPr>
        <p:txBody>
          <a:bodyPr>
            <a:normAutofit/>
          </a:bodyPr>
          <a:lstStyle/>
          <a:p>
            <a:pPr algn="l"/>
            <a:r>
              <a:rPr lang="en-US" dirty="0" smtClean="0"/>
              <a:t>WEIGHTLIFTING &amp; HONORS WEIGHTLIFTING</a:t>
            </a:r>
            <a:endParaRPr lang="en-US" dirty="0"/>
          </a:p>
        </p:txBody>
      </p:sp>
      <p:sp>
        <p:nvSpPr>
          <p:cNvPr id="3" name="Content Placeholder 2">
            <a:extLst>
              <a:ext uri="{FF2B5EF4-FFF2-40B4-BE49-F238E27FC236}">
                <a16:creationId xmlns:a16="http://schemas.microsoft.com/office/drawing/2014/main" id="{60DFF4FA-F598-4962-B6AB-31A8BE724E52}"/>
              </a:ext>
            </a:extLst>
          </p:cNvPr>
          <p:cNvSpPr>
            <a:spLocks noGrp="1"/>
          </p:cNvSpPr>
          <p:nvPr>
            <p:ph idx="1"/>
          </p:nvPr>
        </p:nvSpPr>
        <p:spPr>
          <a:xfrm>
            <a:off x="2415915" y="2050869"/>
            <a:ext cx="8922645" cy="4336869"/>
          </a:xfrm>
        </p:spPr>
        <p:txBody>
          <a:bodyPr anchor="t">
            <a:normAutofit/>
          </a:bodyPr>
          <a:lstStyle/>
          <a:p>
            <a:pPr marL="0" indent="0">
              <a:buNone/>
            </a:pPr>
            <a:endParaRPr lang="en-US" sz="1800" dirty="0"/>
          </a:p>
          <a:p>
            <a:r>
              <a:rPr lang="en-US" sz="1800" dirty="0" smtClean="0"/>
              <a:t>THIS CLASS DOES HAVE A PRE-REQUISITE OF HPE, HONORS WEIGHTLIFTING SHOULD HAVE BEEN IN REGULAR WEIGHTLIFTING FIRST AS WELL</a:t>
            </a:r>
          </a:p>
          <a:p>
            <a:r>
              <a:rPr lang="en-US" sz="1800" dirty="0" smtClean="0"/>
              <a:t>WEIGHTLIFTING CAN BE TAKEN A TOTAL OF 4 TIMES ALL FOR FULL CREDIT</a:t>
            </a:r>
          </a:p>
          <a:p>
            <a:r>
              <a:rPr lang="en-US" sz="1800" dirty="0" smtClean="0"/>
              <a:t>STUDENTS ARE REGULARLY TESTED ON THEIR MAXES, WHICH ARE GAINED THROUGH THE DAILY WORKOUTS THAT ARE GIVEN.</a:t>
            </a:r>
          </a:p>
          <a:p>
            <a:r>
              <a:rPr lang="en-US" sz="1800" dirty="0" smtClean="0"/>
              <a:t>ALL WORKOUTS ARE CIRCUIT BASED, STATIONS, TIMES, REPS, ETC ARE ALL UTILIZED TO MAXIMIZE WORK AND TIME IN CLASS. </a:t>
            </a:r>
          </a:p>
          <a:p>
            <a:r>
              <a:rPr lang="en-US" sz="1800" dirty="0" smtClean="0"/>
              <a:t>WORKOUTS ARE BASED ON; STRENGTH, ENDURANCE, MOBILITY, AND EXPOLSIVE EXERCISE</a:t>
            </a:r>
          </a:p>
          <a:p>
            <a:r>
              <a:rPr lang="en-US" sz="1800" dirty="0" smtClean="0"/>
              <a:t>WE HAVE A WONDERFUL WEIGHTROOM AND UTILIZE ALL THE SPACE THAT WE HAVE TO ENSURE STUDENT SAFETY AND SUCCESS</a:t>
            </a:r>
            <a:endParaRPr lang="en-US" sz="1800" dirty="0"/>
          </a:p>
        </p:txBody>
      </p:sp>
    </p:spTree>
    <p:extLst>
      <p:ext uri="{BB962C8B-B14F-4D97-AF65-F5344CB8AC3E}">
        <p14:creationId xmlns:p14="http://schemas.microsoft.com/office/powerpoint/2010/main" val="201187783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92CCE-C435-464E-A19A-D4C606FDBE3D}"/>
              </a:ext>
            </a:extLst>
          </p:cNvPr>
          <p:cNvSpPr>
            <a:spLocks noGrp="1"/>
          </p:cNvSpPr>
          <p:nvPr>
            <p:ph type="title"/>
          </p:nvPr>
        </p:nvSpPr>
        <p:spPr>
          <a:xfrm>
            <a:off x="3656888" y="502920"/>
            <a:ext cx="7411825" cy="1752599"/>
          </a:xfrm>
        </p:spPr>
        <p:txBody>
          <a:bodyPr>
            <a:normAutofit/>
          </a:bodyPr>
          <a:lstStyle/>
          <a:p>
            <a:pPr algn="l"/>
            <a:r>
              <a:rPr lang="en-US" dirty="0" smtClean="0"/>
              <a:t>HONORS SPORTS MEDICINE I, II, AND III</a:t>
            </a:r>
            <a:endParaRPr lang="en-US" dirty="0"/>
          </a:p>
        </p:txBody>
      </p:sp>
      <p:sp>
        <p:nvSpPr>
          <p:cNvPr id="3" name="Content Placeholder 2">
            <a:extLst>
              <a:ext uri="{FF2B5EF4-FFF2-40B4-BE49-F238E27FC236}">
                <a16:creationId xmlns:a16="http://schemas.microsoft.com/office/drawing/2014/main" id="{60DFF4FA-F598-4962-B6AB-31A8BE724E52}"/>
              </a:ext>
            </a:extLst>
          </p:cNvPr>
          <p:cNvSpPr>
            <a:spLocks noGrp="1"/>
          </p:cNvSpPr>
          <p:nvPr>
            <p:ph idx="1"/>
          </p:nvPr>
        </p:nvSpPr>
        <p:spPr>
          <a:xfrm>
            <a:off x="2415915" y="2050869"/>
            <a:ext cx="8922645" cy="4336869"/>
          </a:xfrm>
        </p:spPr>
        <p:txBody>
          <a:bodyPr anchor="t">
            <a:normAutofit fontScale="92500" lnSpcReduction="10000"/>
          </a:bodyPr>
          <a:lstStyle/>
          <a:p>
            <a:pPr marL="0" indent="0">
              <a:buNone/>
            </a:pPr>
            <a:endParaRPr lang="en-US" sz="1800" dirty="0"/>
          </a:p>
          <a:p>
            <a:r>
              <a:rPr lang="en-US" sz="1800" dirty="0" smtClean="0"/>
              <a:t>PRE-REQUISITE FOR SPORTS MEDICINE  I ARE ANATOMY OR BIOLOGY, FOR SPORTS MED II AND III THE PRE-REQ’S ARE THE PREVIOUS SPORTS MEDICINE CLASSES</a:t>
            </a:r>
          </a:p>
          <a:p>
            <a:r>
              <a:rPr lang="en-US" sz="1800" dirty="0" smtClean="0"/>
              <a:t>THIS COURSE IS DESIGNED FOR THOSE WHO ARE INTERESTED IN A CAREER IN ATHLETIC TRAINING, PHYSICAL THERAPY, MEDICAL SCIENCE, SPORTS NUTRITION, OR ANY OTHER RELATED FIELD</a:t>
            </a:r>
          </a:p>
          <a:p>
            <a:r>
              <a:rPr lang="en-US" sz="1800" dirty="0" smtClean="0"/>
              <a:t>SPORTS MED I PUTS A LARGE FOCUS ON BASIC HUMAN ANATOMY, ON AND OFF FIELD INJURY MANAGEMENT, ENVIRONMENTAL FACTORS IN SPORT, SPORT NUTRITION AND SUPPLEMENTATION AND MORE.</a:t>
            </a:r>
          </a:p>
          <a:p>
            <a:r>
              <a:rPr lang="en-US" sz="1800" dirty="0" smtClean="0"/>
              <a:t>SPORTS MED II AND III START TAKING IN DEPTH LOOKS FURTHER INTO THE ANATOMY OF THE BODY BUT ALSO THE INJURIES THAT ARE COMMON IN THESE AREAS STUDIED FROM HEAD TO TOE</a:t>
            </a:r>
          </a:p>
          <a:p>
            <a:r>
              <a:rPr lang="en-US" sz="1800" dirty="0" smtClean="0"/>
              <a:t>FUN ACTIVITIES LIKE BUILDING THE IDEAL TRAINING ROOM, LEARNING CPR, CREATING AN EMERGENCY ACTION PLAN, STUDYING CLASSMATES GAIT CYCLES, AND RESEARCHING SOME INCREDIBLE INJURIES ARE ALL TO LOOK FORWARD TO IN THESE CLASSES</a:t>
            </a:r>
          </a:p>
        </p:txBody>
      </p:sp>
    </p:spTree>
    <p:extLst>
      <p:ext uri="{BB962C8B-B14F-4D97-AF65-F5344CB8AC3E}">
        <p14:creationId xmlns:p14="http://schemas.microsoft.com/office/powerpoint/2010/main" val="312194787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92CCE-C435-464E-A19A-D4C606FDBE3D}"/>
              </a:ext>
            </a:extLst>
          </p:cNvPr>
          <p:cNvSpPr>
            <a:spLocks noGrp="1"/>
          </p:cNvSpPr>
          <p:nvPr>
            <p:ph type="title"/>
          </p:nvPr>
        </p:nvSpPr>
        <p:spPr>
          <a:xfrm>
            <a:off x="3656888" y="502920"/>
            <a:ext cx="7411825" cy="1752599"/>
          </a:xfrm>
        </p:spPr>
        <p:txBody>
          <a:bodyPr>
            <a:normAutofit/>
          </a:bodyPr>
          <a:lstStyle/>
          <a:p>
            <a:pPr algn="l"/>
            <a:r>
              <a:rPr lang="en-US" dirty="0" smtClean="0"/>
              <a:t>HONORS FITNESS AND NUTRITION</a:t>
            </a:r>
            <a:endParaRPr lang="en-US" dirty="0"/>
          </a:p>
        </p:txBody>
      </p:sp>
      <p:sp>
        <p:nvSpPr>
          <p:cNvPr id="3" name="Content Placeholder 2">
            <a:extLst>
              <a:ext uri="{FF2B5EF4-FFF2-40B4-BE49-F238E27FC236}">
                <a16:creationId xmlns:a16="http://schemas.microsoft.com/office/drawing/2014/main" id="{60DFF4FA-F598-4962-B6AB-31A8BE724E52}"/>
              </a:ext>
            </a:extLst>
          </p:cNvPr>
          <p:cNvSpPr>
            <a:spLocks noGrp="1"/>
          </p:cNvSpPr>
          <p:nvPr>
            <p:ph idx="1"/>
          </p:nvPr>
        </p:nvSpPr>
        <p:spPr>
          <a:xfrm>
            <a:off x="2415915" y="2050869"/>
            <a:ext cx="8922645" cy="4336869"/>
          </a:xfrm>
        </p:spPr>
        <p:txBody>
          <a:bodyPr anchor="t">
            <a:normAutofit/>
          </a:bodyPr>
          <a:lstStyle/>
          <a:p>
            <a:pPr marL="0" indent="0">
              <a:buNone/>
            </a:pPr>
            <a:endParaRPr lang="en-US" sz="1800" dirty="0" smtClean="0"/>
          </a:p>
          <a:p>
            <a:pPr marL="0" indent="0">
              <a:buNone/>
            </a:pPr>
            <a:r>
              <a:rPr lang="en-US" sz="1800" dirty="0" smtClean="0"/>
              <a:t>THIS COURSE ALSO HAS THE 9HPE CLASS AS ITS PRE-REQUISITE. </a:t>
            </a:r>
          </a:p>
          <a:p>
            <a:pPr marL="0" indent="0">
              <a:buNone/>
            </a:pPr>
            <a:endParaRPr lang="en-US" sz="1800" dirty="0" smtClean="0"/>
          </a:p>
          <a:p>
            <a:pPr marL="0" indent="0">
              <a:buNone/>
            </a:pPr>
            <a:r>
              <a:rPr lang="en-US" sz="1800" dirty="0" smtClean="0"/>
              <a:t>HONORS FITNESS AND NUTRITION IS DESIGNED TO SHOW STUDENTS HOW TO CREATE AND EXECUTE FITNESS PROGRAMS.  IN THIS COURSE WE AGAIN, FOCUS ON FITNESS AS OPPOSED TO SPORT.  FITNESS IS ADVANCED BUT MODIFIED WHEN NEEDED.  STUDENTS ALSO WILL LEARN HOW TO CREATE PROGRAMS FOR PEOPLE WITH MEDICAL DISABILITIES AND CONDUCT FITNESS ASSESSMENTS WHICH THEY TOO WILL GO THROUGH IN THE CLASS. </a:t>
            </a:r>
          </a:p>
          <a:p>
            <a:pPr marL="0" indent="0">
              <a:buNone/>
            </a:pPr>
            <a:r>
              <a:rPr lang="en-US" sz="1800" dirty="0" smtClean="0"/>
              <a:t>THE NUTRITION SIDE OF THE CLASS FOCUSES MORE ON SPORT NUTRITION, OR NUTRITION FOR THE PHYSICALLY ACTIVE INDIVIDUAL.  THERE IS ALSO A FOCUS IN THIS CLASS ON FAD DIETS AND WHAT MAY OR MAY NOT WORK WITH THESE DIFFERENT PLANS</a:t>
            </a:r>
            <a:endParaRPr lang="en-US" sz="1800" dirty="0"/>
          </a:p>
        </p:txBody>
      </p:sp>
    </p:spTree>
    <p:extLst>
      <p:ext uri="{BB962C8B-B14F-4D97-AF65-F5344CB8AC3E}">
        <p14:creationId xmlns:p14="http://schemas.microsoft.com/office/powerpoint/2010/main" val="511860833"/>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315AA3-EAE3-44ED-8368-BAC2FFFB4817}">
  <ds:schemaRefs>
    <ds:schemaRef ds:uri="http://schemas.microsoft.com/sharepoint/v3/contenttype/forms"/>
  </ds:schemaRefs>
</ds:datastoreItem>
</file>

<file path=customXml/itemProps2.xml><?xml version="1.0" encoding="utf-8"?>
<ds:datastoreItem xmlns:ds="http://schemas.openxmlformats.org/officeDocument/2006/customXml" ds:itemID="{D7023227-530E-4024-91EF-312A851A758C}">
  <ds:schemaRefs>
    <ds:schemaRef ds:uri="http://purl.org/dc/terms/"/>
    <ds:schemaRef ds:uri="http://schemas.microsoft.com/office/2006/documentManagement/types"/>
    <ds:schemaRef ds:uri="71af3243-3dd4-4a8d-8c0d-dd76da1f02a5"/>
    <ds:schemaRef ds:uri="http://purl.org/dc/elements/1.1/"/>
    <ds:schemaRef ds:uri="http://schemas.microsoft.com/office/2006/metadata/properties"/>
    <ds:schemaRef ds:uri="http://schemas.openxmlformats.org/package/2006/metadata/core-properties"/>
    <ds:schemaRef ds:uri="16c05727-aa75-4e4a-9b5f-8a80a1165891"/>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627C19A7-3107-4CB2-BD0D-F7C79BE028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0</TotalTime>
  <Words>784</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Corbel</vt:lpstr>
      <vt:lpstr>Parallax</vt:lpstr>
      <vt:lpstr>WHS PHYS. ED DEPT WE ARE EXCITED TO OFFER A VARIETY OF HONORS COURSES FOR STUDENTS PURSUING THOSE TYPES OF CLASSES.  </vt:lpstr>
      <vt:lpstr>9TH HEALTH AND PHYS. ED</vt:lpstr>
      <vt:lpstr>9TH HEALTH AND PHYS. ED</vt:lpstr>
      <vt:lpstr>WEIGHTLIFTING &amp; HONORS WEIGHTLIFTING</vt:lpstr>
      <vt:lpstr>HONORS SPORTS MEDICINE I, II, AND III</vt:lpstr>
      <vt:lpstr>HONORS FITNESS AND NUTRITION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2021-02-26T13:23:00Z</dcterms:created>
  <dcterms:modified xsi:type="dcterms:W3CDTF">2021-09-13T12:50:34Z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