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7010400" cy="9296400"/>
  <p:embeddedFontLst>
    <p:embeddedFont>
      <p:font typeface="Algerian" panose="04020705040A02060702" pitchFamily="82" charset="0"/>
      <p:regular r:id="rId6"/>
    </p:embeddedFont>
    <p:embeddedFont>
      <p:font typeface="Bakery" panose="020B0604020202020204" charset="0"/>
      <p:regular r:id="rId7"/>
    </p:embeddedFont>
    <p:embeddedFont>
      <p:font typeface="Arial Black" panose="020B0A04020102020204" pitchFamily="34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Blackadder ITC" panose="04020505051007020D02" pitchFamily="82" charset="0"/>
      <p:regular r:id="rId11"/>
    </p:embeddedFont>
    <p:embeddedFont>
      <p:font typeface="Franklin Gothic Demi Cond" panose="020B0706030402020204" pitchFamily="34" charset="0"/>
      <p:regular r:id="rId12"/>
    </p:embeddedFont>
    <p:embeddedFont>
      <p:font typeface="HelloEtchASketch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93"/>
  </p:normalViewPr>
  <p:slideViewPr>
    <p:cSldViewPr snapToGrid="0" snapToObjects="1">
      <p:cViewPr>
        <p:scale>
          <a:sx n="100" d="100"/>
          <a:sy n="100" d="100"/>
        </p:scale>
        <p:origin x="4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3A08C5-8835-334B-B1C3-0C8C885CEF6A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787710-0681-4049-B805-30FCDE4B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7710-0681-4049-B805-30FCDE4B3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4F13-5296-C14E-9316-BA308FBD2078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6987-7CAD-5E4B-B809-ED058132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DD2C0F-605B-460B-957C-A7246CFF3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9" b="38422"/>
          <a:stretch/>
        </p:blipFill>
        <p:spPr>
          <a:xfrm>
            <a:off x="3929108" y="2005726"/>
            <a:ext cx="3744423" cy="2280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9" y="6074193"/>
            <a:ext cx="3581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41" y="5055862"/>
            <a:ext cx="889000" cy="128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305333"/>
            <a:ext cx="6908800" cy="1689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763" y="218576"/>
            <a:ext cx="5049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Bakery" charset="0"/>
                <a:ea typeface="Bakery" charset="0"/>
                <a:cs typeface="Bakery" charset="0"/>
              </a:rPr>
              <a:t>Food &amp;</a:t>
            </a:r>
            <a:endParaRPr lang="en-US" sz="8800" dirty="0">
              <a:latin typeface="Bakery" charset="0"/>
              <a:ea typeface="Bakery" charset="0"/>
              <a:cs typeface="Baker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300" y="408623"/>
            <a:ext cx="28384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Mrs. Carolyn Hoobler</a:t>
            </a:r>
            <a:endParaRPr lang="en-US" dirty="0">
              <a:latin typeface="+mj-lt"/>
            </a:endParaRPr>
          </a:p>
          <a:p>
            <a:pPr algn="r"/>
            <a:r>
              <a:rPr lang="en-US" dirty="0" smtClean="0">
                <a:latin typeface="+mj-lt"/>
              </a:rPr>
              <a:t>Room #301</a:t>
            </a:r>
            <a:endParaRPr lang="en-US" dirty="0">
              <a:latin typeface="+mj-lt"/>
            </a:endParaRPr>
          </a:p>
          <a:p>
            <a:pPr algn="r"/>
            <a:r>
              <a:rPr lang="en-US" sz="1200" dirty="0" smtClean="0">
                <a:latin typeface="+mj-lt"/>
              </a:rPr>
              <a:t>704-764-2900 ext. 3381</a:t>
            </a:r>
          </a:p>
          <a:p>
            <a:pPr algn="r"/>
            <a:r>
              <a:rPr lang="en-US" sz="1200" dirty="0" smtClean="0">
                <a:latin typeface="+mj-lt"/>
              </a:rPr>
              <a:t>Carolyn.Hoobler@ucps.k12.nc.us</a:t>
            </a:r>
          </a:p>
          <a:p>
            <a:pPr algn="r"/>
            <a:r>
              <a:rPr lang="en-US" sz="900" dirty="0"/>
              <a:t>Class website – on Canvas</a:t>
            </a:r>
          </a:p>
          <a:p>
            <a:pPr algn="r"/>
            <a:endParaRPr lang="en-US" sz="900" dirty="0" smtClean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24680" y="381769"/>
            <a:ext cx="1270066" cy="12700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9437" y="538467"/>
            <a:ext cx="117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Fall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2019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51" y="2151131"/>
            <a:ext cx="3889338" cy="2280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2050" y="2476500"/>
            <a:ext cx="1790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akery" charset="0"/>
                <a:ea typeface="Bakery" charset="0"/>
                <a:cs typeface="Bakery" charset="0"/>
              </a:rPr>
              <a:t>welcome</a:t>
            </a:r>
          </a:p>
        </p:txBody>
      </p:sp>
      <p:sp>
        <p:nvSpPr>
          <p:cNvPr id="41" name="TextBox 40"/>
          <p:cNvSpPr txBox="1"/>
          <p:nvPr/>
        </p:nvSpPr>
        <p:spPr>
          <a:xfrm rot="789147">
            <a:off x="720090" y="3235865"/>
            <a:ext cx="83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lackadder ITC" panose="04020505051007020D02" pitchFamily="82" charset="0"/>
              </a:rPr>
              <a:t>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686" y="4068871"/>
            <a:ext cx="32380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In this class you will study </a:t>
            </a:r>
            <a:r>
              <a:rPr lang="en-US" sz="1100" dirty="0" smtClean="0">
                <a:latin typeface="+mj-lt"/>
              </a:rPr>
              <a:t>individual nutritional needs, the basics of food production, kitchen and meal management, food groups and their preparation, and time and resource management.  We will focus &amp; model our classroom procedures around the workplace, explore careers in the food industry and beyond as well as important workplace and teamwork skills.  Family, Career &amp; Community Leaders of America (FCCLA) competitive events, community service, and leadership activities give opportunity to apply essential standards and workplace readiness skills through authentic experiences.  </a:t>
            </a:r>
            <a:endParaRPr lang="en-US" sz="11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23" y="6203822"/>
            <a:ext cx="220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kery" charset="0"/>
                <a:ea typeface="Bakery" charset="0"/>
                <a:cs typeface="Bakery" charset="0"/>
              </a:rPr>
              <a:t>expectations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" y="6996343"/>
            <a:ext cx="469900" cy="260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3600" y="7011179"/>
            <a:ext cx="3886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be on time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bring your pencil and notebook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help with clean up daily</a:t>
            </a:r>
          </a:p>
          <a:p>
            <a:r>
              <a:rPr lang="en-US" sz="1200" dirty="0">
                <a:latin typeface="+mj-lt"/>
              </a:rPr>
              <a:t>(even if it’s not your mess!)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respect yourself, your peers </a:t>
            </a:r>
          </a:p>
          <a:p>
            <a:r>
              <a:rPr lang="en-US" sz="1200" dirty="0">
                <a:latin typeface="+mj-lt"/>
              </a:rPr>
              <a:t>(this includes opinions and property!)</a:t>
            </a:r>
          </a:p>
          <a:p>
            <a:r>
              <a:rPr lang="en-US" sz="1200" dirty="0">
                <a:latin typeface="+mj-lt"/>
              </a:rPr>
              <a:t>and school staff &amp; property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take responsibility for your own learning</a:t>
            </a:r>
          </a:p>
          <a:p>
            <a:r>
              <a:rPr lang="en-US" sz="1200" dirty="0" err="1">
                <a:latin typeface="+mj-lt"/>
              </a:rPr>
              <a:t>ie</a:t>
            </a:r>
            <a:r>
              <a:rPr lang="en-US" sz="1200" dirty="0">
                <a:latin typeface="+mj-lt"/>
              </a:rPr>
              <a:t>. ask for help when you don’t understand, </a:t>
            </a:r>
          </a:p>
          <a:p>
            <a:r>
              <a:rPr lang="en-US" sz="1200" dirty="0">
                <a:latin typeface="+mj-lt"/>
              </a:rPr>
              <a:t>stay focused during worktime given</a:t>
            </a: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4853" y="3362289"/>
            <a:ext cx="1146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Food &amp; </a:t>
            </a:r>
            <a:endParaRPr lang="en-US" sz="2400" dirty="0">
              <a:effectLst/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504103">
            <a:off x="1899293" y="3418007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Nutrition</a:t>
            </a:r>
            <a:r>
              <a:rPr lang="en-US" sz="2400" b="1" dirty="0" smtClean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4604" y="4282181"/>
            <a:ext cx="2628900" cy="5105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5400000">
            <a:off x="4674964" y="6626460"/>
            <a:ext cx="493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HelloEtchASketch" panose="02000603000000000000" pitchFamily="2" charset="0"/>
                <a:ea typeface="HelloEtchASketch" panose="02000603000000000000" pitchFamily="2" charset="0"/>
                <a:cs typeface="HelloEtchASketch Medium" charset="0"/>
              </a:rPr>
              <a:t>cell phone policy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50413" y="5169418"/>
            <a:ext cx="20992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Per school policy cell phones must remain </a:t>
            </a:r>
            <a:r>
              <a:rPr lang="en-US" sz="1200" b="1" dirty="0">
                <a:latin typeface="+mj-lt"/>
              </a:rPr>
              <a:t>OFF</a:t>
            </a:r>
            <a:r>
              <a:rPr lang="en-US" sz="1200" dirty="0">
                <a:latin typeface="+mj-lt"/>
              </a:rPr>
              <a:t> and</a:t>
            </a:r>
            <a:r>
              <a:rPr lang="en-US" sz="1200" b="1" dirty="0">
                <a:latin typeface="+mj-lt"/>
              </a:rPr>
              <a:t> OUT OF SIGHT</a:t>
            </a:r>
            <a:r>
              <a:rPr lang="en-US" sz="1200" dirty="0">
                <a:latin typeface="+mj-lt"/>
              </a:rPr>
              <a:t> during class. 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You may use your cellphone prior to </a:t>
            </a:r>
            <a:r>
              <a:rPr lang="en-US" sz="1200" dirty="0" smtClean="0">
                <a:latin typeface="+mj-lt"/>
              </a:rPr>
              <a:t>8:15 </a:t>
            </a:r>
            <a:r>
              <a:rPr lang="en-US" sz="1200" dirty="0">
                <a:latin typeface="+mj-lt"/>
              </a:rPr>
              <a:t>AM, during lunch, and after the final bell at the end of the day. NOT during </a:t>
            </a:r>
            <a:r>
              <a:rPr lang="en-US" sz="1200" dirty="0" smtClean="0">
                <a:latin typeface="+mj-lt"/>
              </a:rPr>
              <a:t>class.</a:t>
            </a:r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The </a:t>
            </a:r>
            <a:r>
              <a:rPr lang="en-US" sz="1200" dirty="0">
                <a:latin typeface="+mj-lt"/>
              </a:rPr>
              <a:t>rule regarding cellphones being turned off during instructional time will be strictly </a:t>
            </a:r>
            <a:r>
              <a:rPr lang="en-US" sz="1200" dirty="0" smtClean="0">
                <a:latin typeface="+mj-lt"/>
              </a:rPr>
              <a:t>enforced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unless the teacher has allowed them for class activities. </a:t>
            </a:r>
            <a:endParaRPr lang="en-US" sz="1200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C00C44-BABE-414D-95F9-D2A250E921BE}"/>
              </a:ext>
            </a:extLst>
          </p:cNvPr>
          <p:cNvSpPr/>
          <p:nvPr/>
        </p:nvSpPr>
        <p:spPr>
          <a:xfrm>
            <a:off x="1749933" y="978080"/>
            <a:ext cx="33007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Bakery" charset="0"/>
                <a:ea typeface="Bakery" charset="0"/>
                <a:cs typeface="Bakery" charset="0"/>
              </a:rPr>
              <a:t>Nutrition 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3040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3850"/>
            <a:ext cx="2209800" cy="176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495300"/>
            <a:ext cx="4559300" cy="142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399" y="2199666"/>
            <a:ext cx="1906614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399" y="3133521"/>
            <a:ext cx="2118731" cy="1739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971284"/>
            <a:ext cx="6858000" cy="292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4885672"/>
            <a:ext cx="2118731" cy="1693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35" y="4749875"/>
            <a:ext cx="6858000" cy="292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2190234"/>
            <a:ext cx="1887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PARTICIPATION &amp; NOTEBOOK</a:t>
            </a:r>
            <a:endParaRPr lang="en-US" sz="1200" dirty="0">
              <a:solidFill>
                <a:schemeClr val="bg1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07" y="3127347"/>
            <a:ext cx="2157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SUMMATIVE/FORMATIVE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338" y="5054902"/>
            <a:ext cx="113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0</a:t>
            </a:r>
            <a:r>
              <a:rPr lang="en-US" sz="44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2299" y="3291467"/>
            <a:ext cx="113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6</a:t>
            </a:r>
            <a:r>
              <a:rPr lang="en-US" sz="4400" dirty="0" smtClean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0</a:t>
            </a:r>
            <a:r>
              <a:rPr lang="en-US" sz="44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614" y="4875274"/>
            <a:ext cx="201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LAB/PRODUCTION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2539" y="2367305"/>
            <a:ext cx="1136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20%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4949" y="5691974"/>
            <a:ext cx="9796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PROJECTS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LABS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75" y="6084056"/>
            <a:ext cx="1778000" cy="88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77316" y="2289978"/>
            <a:ext cx="5055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Do you put forth a consistent, solid effort in class? Do you keep your eyes open &amp; your head off your desk? </a:t>
            </a:r>
            <a:r>
              <a:rPr lang="en-US" sz="1200" dirty="0" smtClean="0">
                <a:latin typeface="+mj-lt"/>
              </a:rPr>
              <a:t>Do you complete class notebook assignments on time? If </a:t>
            </a:r>
            <a:r>
              <a:rPr lang="en-US" sz="1200" dirty="0">
                <a:latin typeface="+mj-lt"/>
              </a:rPr>
              <a:t>you miss class time you will be required to make it up to receive credit.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07594" y="3257799"/>
            <a:ext cx="4531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Throughout the course you will be given homework, readings and notes to complete.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Before each activity you will be given a rubric or criteria for the specific assignment. 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Tests and quizzes will be at the end of teach unit. 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</a:rPr>
              <a:t>*</a:t>
            </a:r>
            <a:r>
              <a:rPr lang="en-US" sz="1200" dirty="0" smtClean="0">
                <a:latin typeface="+mj-lt"/>
              </a:rPr>
              <a:t>Your </a:t>
            </a:r>
            <a:r>
              <a:rPr lang="en-US" sz="1200" dirty="0">
                <a:latin typeface="+mj-lt"/>
              </a:rPr>
              <a:t>final exam will be </a:t>
            </a:r>
            <a:r>
              <a:rPr lang="en-US" sz="1200" dirty="0" smtClean="0">
                <a:latin typeface="+mj-lt"/>
              </a:rPr>
              <a:t>25% of your final course grade. </a:t>
            </a:r>
            <a:endParaRPr lang="en-US" sz="12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1678" y="4733642"/>
            <a:ext cx="5295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DO YOU TAKE RESPONSIBILITY TO COMPLETE YOUR PROJECTS AND LABS</a:t>
            </a:r>
          </a:p>
          <a:p>
            <a:r>
              <a:rPr lang="en-US" sz="1200" dirty="0"/>
              <a:t>ON TIME?</a:t>
            </a:r>
          </a:p>
          <a:p>
            <a:endParaRPr lang="en-US" sz="1200" dirty="0"/>
          </a:p>
          <a:p>
            <a:r>
              <a:rPr lang="en-US" sz="1200" dirty="0"/>
              <a:t>EVERY LAB IS EVALUATED BASED ON THE FOLLOWING: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675" y="5719919"/>
            <a:ext cx="1524000" cy="863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99219" y="5678023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mis </a:t>
            </a:r>
            <a:r>
              <a:rPr lang="en-US" sz="1000" dirty="0" err="1"/>
              <a:t>en</a:t>
            </a:r>
            <a:r>
              <a:rPr lang="en-US" sz="1000" dirty="0"/>
              <a:t> place</a:t>
            </a:r>
          </a:p>
          <a:p>
            <a:r>
              <a:rPr lang="en-US" sz="1000" dirty="0"/>
              <a:t>safety and sanitation</a:t>
            </a:r>
          </a:p>
          <a:p>
            <a:r>
              <a:rPr lang="en-US" sz="1000" dirty="0"/>
              <a:t>teamwork</a:t>
            </a:r>
          </a:p>
          <a:p>
            <a:r>
              <a:rPr lang="en-US" sz="1000" dirty="0"/>
              <a:t>final product</a:t>
            </a:r>
          </a:p>
          <a:p>
            <a:r>
              <a:rPr lang="en-US" sz="1000" dirty="0"/>
              <a:t>specific criteria for the project</a:t>
            </a:r>
          </a:p>
        </p:txBody>
      </p:sp>
      <p:sp>
        <p:nvSpPr>
          <p:cNvPr id="28" name="TextBox 27"/>
          <p:cNvSpPr txBox="1"/>
          <p:nvPr/>
        </p:nvSpPr>
        <p:spPr>
          <a:xfrm rot="152127">
            <a:off x="4186370" y="420663"/>
            <a:ext cx="1932388" cy="1107996"/>
          </a:xfrm>
          <a:custGeom>
            <a:avLst/>
            <a:gdLst>
              <a:gd name="connsiteX0" fmla="*/ 0 w 1932388"/>
              <a:gd name="connsiteY0" fmla="*/ 0 h 1107996"/>
              <a:gd name="connsiteX1" fmla="*/ 1932388 w 1932388"/>
              <a:gd name="connsiteY1" fmla="*/ 0 h 1107996"/>
              <a:gd name="connsiteX2" fmla="*/ 1932388 w 1932388"/>
              <a:gd name="connsiteY2" fmla="*/ 1107996 h 1107996"/>
              <a:gd name="connsiteX3" fmla="*/ 0 w 1932388"/>
              <a:gd name="connsiteY3" fmla="*/ 1107996 h 1107996"/>
              <a:gd name="connsiteX4" fmla="*/ 0 w 1932388"/>
              <a:gd name="connsiteY4" fmla="*/ 0 h 1107996"/>
              <a:gd name="connsiteX0" fmla="*/ 0 w 1932388"/>
              <a:gd name="connsiteY0" fmla="*/ 188484 h 1296480"/>
              <a:gd name="connsiteX1" fmla="*/ 922651 w 1932388"/>
              <a:gd name="connsiteY1" fmla="*/ 0 h 1296480"/>
              <a:gd name="connsiteX2" fmla="*/ 1932388 w 1932388"/>
              <a:gd name="connsiteY2" fmla="*/ 188484 h 1296480"/>
              <a:gd name="connsiteX3" fmla="*/ 1932388 w 1932388"/>
              <a:gd name="connsiteY3" fmla="*/ 1296480 h 1296480"/>
              <a:gd name="connsiteX4" fmla="*/ 0 w 1932388"/>
              <a:gd name="connsiteY4" fmla="*/ 1296480 h 1296480"/>
              <a:gd name="connsiteX5" fmla="*/ 0 w 1932388"/>
              <a:gd name="connsiteY5" fmla="*/ 188484 h 1296480"/>
              <a:gd name="connsiteX0" fmla="*/ 0 w 1932388"/>
              <a:gd name="connsiteY0" fmla="*/ 188484 h 1296480"/>
              <a:gd name="connsiteX1" fmla="*/ 922651 w 1932388"/>
              <a:gd name="connsiteY1" fmla="*/ 0 h 1296480"/>
              <a:gd name="connsiteX2" fmla="*/ 1932388 w 1932388"/>
              <a:gd name="connsiteY2" fmla="*/ 188484 h 1296480"/>
              <a:gd name="connsiteX3" fmla="*/ 1932388 w 1932388"/>
              <a:gd name="connsiteY3" fmla="*/ 1296480 h 1296480"/>
              <a:gd name="connsiteX4" fmla="*/ 922651 w 1932388"/>
              <a:gd name="connsiteY4" fmla="*/ 1049674 h 1296480"/>
              <a:gd name="connsiteX5" fmla="*/ 0 w 1932388"/>
              <a:gd name="connsiteY5" fmla="*/ 1296480 h 1296480"/>
              <a:gd name="connsiteX6" fmla="*/ 0 w 1932388"/>
              <a:gd name="connsiteY6" fmla="*/ 188484 h 1296480"/>
              <a:gd name="connsiteX0" fmla="*/ 0 w 1932388"/>
              <a:gd name="connsiteY0" fmla="*/ 188484 h 1296480"/>
              <a:gd name="connsiteX1" fmla="*/ 922651 w 1932388"/>
              <a:gd name="connsiteY1" fmla="*/ 0 h 1296480"/>
              <a:gd name="connsiteX2" fmla="*/ 1932388 w 1932388"/>
              <a:gd name="connsiteY2" fmla="*/ 188484 h 1296480"/>
              <a:gd name="connsiteX3" fmla="*/ 1932388 w 1932388"/>
              <a:gd name="connsiteY3" fmla="*/ 1296480 h 1296480"/>
              <a:gd name="connsiteX4" fmla="*/ 937165 w 1932388"/>
              <a:gd name="connsiteY4" fmla="*/ 498131 h 1296480"/>
              <a:gd name="connsiteX5" fmla="*/ 0 w 1932388"/>
              <a:gd name="connsiteY5" fmla="*/ 1296480 h 1296480"/>
              <a:gd name="connsiteX6" fmla="*/ 0 w 1932388"/>
              <a:gd name="connsiteY6" fmla="*/ 188484 h 12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388" h="1296480">
                <a:moveTo>
                  <a:pt x="0" y="188484"/>
                </a:moveTo>
                <a:cubicBezTo>
                  <a:pt x="322065" y="183713"/>
                  <a:pt x="600586" y="4771"/>
                  <a:pt x="922651" y="0"/>
                </a:cubicBezTo>
                <a:lnTo>
                  <a:pt x="1932388" y="188484"/>
                </a:lnTo>
                <a:lnTo>
                  <a:pt x="1932388" y="1296480"/>
                </a:lnTo>
                <a:cubicBezTo>
                  <a:pt x="1595809" y="1291621"/>
                  <a:pt x="1273744" y="502990"/>
                  <a:pt x="937165" y="498131"/>
                </a:cubicBezTo>
                <a:lnTo>
                  <a:pt x="0" y="1296480"/>
                </a:lnTo>
                <a:lnTo>
                  <a:pt x="0" y="188484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akery" charset="0"/>
                <a:ea typeface="Bakery" charset="0"/>
                <a:cs typeface="Bakery" charset="0"/>
              </a:rPr>
              <a:t>grades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9982" y="6452154"/>
            <a:ext cx="620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Bakery" charset="0"/>
                <a:ea typeface="Bakery" charset="0"/>
                <a:cs typeface="Bakery" charset="0"/>
              </a:rPr>
              <a:t>commonly asked questions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6418800"/>
            <a:ext cx="6858000" cy="292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6812" y="7093881"/>
            <a:ext cx="2271814" cy="2528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71947" y="7142712"/>
            <a:ext cx="2271814" cy="2528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09255" y="7116887"/>
            <a:ext cx="2271814" cy="2528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0035" y="7211045"/>
            <a:ext cx="1979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What if </a:t>
            </a:r>
            <a:r>
              <a:rPr lang="en-US" sz="1200" i="1" dirty="0" smtClean="0"/>
              <a:t>I’m absent? </a:t>
            </a:r>
            <a:endParaRPr lang="en-US" sz="1200" i="1" dirty="0"/>
          </a:p>
        </p:txBody>
      </p:sp>
      <p:sp>
        <p:nvSpPr>
          <p:cNvPr id="36" name="Rectangle 35"/>
          <p:cNvSpPr/>
          <p:nvPr/>
        </p:nvSpPr>
        <p:spPr>
          <a:xfrm>
            <a:off x="418257" y="7524142"/>
            <a:ext cx="2110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It is the student’s responsibility to check the class website and also with the teacher to find out what assignments need to be made up.  Students have 5 days to turn in any make-up work (tests, quizzes etc.) or they will not get credit for it.</a:t>
            </a:r>
            <a:endParaRPr lang="en-US" sz="12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39798" y="7252594"/>
            <a:ext cx="1936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Do I lose points for </a:t>
            </a:r>
          </a:p>
          <a:p>
            <a:pPr algn="ctr"/>
            <a:r>
              <a:rPr lang="en-US" sz="1100" i="1" dirty="0"/>
              <a:t>late work?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51425" y="7840609"/>
            <a:ext cx="2346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Yes. Each homework assignment or project will come with a due date. It is your responsibility to keep track of that due date in your planner. Your assignment value will be reduced by 25% for each day late. Make sure you turn your work in on time!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91732" y="7208173"/>
            <a:ext cx="188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I’m not the best cook...</a:t>
            </a:r>
          </a:p>
          <a:p>
            <a:pPr algn="ctr"/>
            <a:r>
              <a:rPr lang="en-US" sz="1200" i="1" dirty="0"/>
              <a:t>will I struggle?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9255" y="7655943"/>
            <a:ext cx="2282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question, I’m afraid is a wrong </a:t>
            </a:r>
          </a:p>
          <a:p>
            <a:r>
              <a:rPr lang="en-US" sz="1200" dirty="0">
                <a:latin typeface="+mj-lt"/>
              </a:rPr>
              <a:t>one. Culinary skill is learned, not</a:t>
            </a:r>
          </a:p>
          <a:p>
            <a:r>
              <a:rPr lang="en-US" sz="1200" dirty="0">
                <a:latin typeface="+mj-lt"/>
              </a:rPr>
              <a:t>inherited (&amp; science will back me up). No one enters a math class expecting to receive a grade for what they already know &amp; an ‘F’ if they don’t understand the next semester’s worth of material they haven’t yet heard about! You will be fine!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85655" y="1432961"/>
            <a:ext cx="2541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Grades &amp; </a:t>
            </a:r>
            <a:r>
              <a:rPr lang="en-US" sz="1400" dirty="0">
                <a:latin typeface="+mj-lt"/>
              </a:rPr>
              <a:t>how they’re weighted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E8D37-BC87-4644-9318-F69F6855CB28}"/>
              </a:ext>
            </a:extLst>
          </p:cNvPr>
          <p:cNvSpPr/>
          <p:nvPr/>
        </p:nvSpPr>
        <p:spPr>
          <a:xfrm>
            <a:off x="932539" y="3904419"/>
            <a:ext cx="1449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CLASSWORK</a:t>
            </a:r>
            <a:endParaRPr lang="en-US" sz="1600" dirty="0">
              <a:solidFill>
                <a:schemeClr val="bg1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endParaRPr lang="en-US" sz="1600" dirty="0">
              <a:solidFill>
                <a:schemeClr val="bg1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TESTS/QUIZZES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D817837-781E-4A1B-9094-D30811080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49" y="4290665"/>
            <a:ext cx="17780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2" y="237531"/>
            <a:ext cx="7277975" cy="998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146" y="253290"/>
            <a:ext cx="1757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kery" charset="0"/>
                <a:ea typeface="Bakery" charset="0"/>
                <a:cs typeface="Bakery" charset="0"/>
              </a:rPr>
              <a:t>units </a:t>
            </a:r>
          </a:p>
          <a:p>
            <a:pPr algn="ctr"/>
            <a:r>
              <a:rPr lang="en-US" sz="2800" dirty="0">
                <a:latin typeface="Bakery" charset="0"/>
                <a:ea typeface="Bakery" charset="0"/>
                <a:cs typeface="Bakery" charset="0"/>
              </a:rPr>
              <a:t>study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7746" y="59755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j-lt"/>
              </a:rPr>
              <a:t>OF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99" y="6809509"/>
            <a:ext cx="68326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6858" y="6816123"/>
            <a:ext cx="1790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kery" charset="0"/>
                <a:ea typeface="Bakery" charset="0"/>
                <a:cs typeface="Bakery" charset="0"/>
              </a:rPr>
              <a:t>signature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619" y="7592178"/>
            <a:ext cx="683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Share this syllabus with your parents and let them know what you’ll be up to this year, and return</a:t>
            </a:r>
          </a:p>
          <a:p>
            <a:pPr algn="ctr"/>
            <a:r>
              <a:rPr lang="en-US" sz="1200" dirty="0">
                <a:latin typeface="+mj-lt"/>
              </a:rPr>
              <a:t>with your parent or guardian’s signature as well as your own for extra credit. It’s important to</a:t>
            </a:r>
          </a:p>
          <a:p>
            <a:pPr algn="ctr"/>
            <a:r>
              <a:rPr lang="en-US" sz="1200" dirty="0">
                <a:latin typeface="+mj-lt"/>
              </a:rPr>
              <a:t>include your family in your education to ensure you get the help, reminders, and support you need</a:t>
            </a:r>
          </a:p>
          <a:p>
            <a:pPr algn="ctr"/>
            <a:r>
              <a:rPr lang="en-US" sz="1200" dirty="0">
                <a:latin typeface="+mj-lt"/>
              </a:rPr>
              <a:t>to succeed.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78" y="9047760"/>
            <a:ext cx="2794000" cy="3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97" y="9062499"/>
            <a:ext cx="2794000" cy="3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0285" y="9100210"/>
            <a:ext cx="107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your signature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6499" y="9128146"/>
            <a:ext cx="2197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your parent/guardian’s signature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11616"/>
              </p:ext>
            </p:extLst>
          </p:nvPr>
        </p:nvGraphicFramePr>
        <p:xfrm>
          <a:off x="559218" y="1310389"/>
          <a:ext cx="6826025" cy="5355294"/>
        </p:xfrm>
        <a:graphic>
          <a:graphicData uri="http://schemas.openxmlformats.org/drawingml/2006/table">
            <a:tbl>
              <a:tblPr firstRow="1" firstCol="1" bandRow="1"/>
              <a:tblGrid>
                <a:gridCol w="679415">
                  <a:extLst>
                    <a:ext uri="{9D8B030D-6E8A-4147-A177-3AD203B41FA5}">
                      <a16:colId xmlns:a16="http://schemas.microsoft.com/office/drawing/2014/main" val="82446403"/>
                    </a:ext>
                  </a:extLst>
                </a:gridCol>
                <a:gridCol w="410454">
                  <a:extLst>
                    <a:ext uri="{9D8B030D-6E8A-4147-A177-3AD203B41FA5}">
                      <a16:colId xmlns:a16="http://schemas.microsoft.com/office/drawing/2014/main" val="1296344115"/>
                    </a:ext>
                  </a:extLst>
                </a:gridCol>
                <a:gridCol w="5736156">
                  <a:extLst>
                    <a:ext uri="{9D8B030D-6E8A-4147-A177-3AD203B41FA5}">
                      <a16:colId xmlns:a16="http://schemas.microsoft.com/office/drawing/2014/main" val="2936397851"/>
                    </a:ext>
                  </a:extLst>
                </a:gridCol>
              </a:tblGrid>
              <a:tr h="245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&amp; Nutrition 1     (2018-2019)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655357"/>
                  </a:ext>
                </a:extLst>
              </a:tr>
              <a:tr h="359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the relationship between food choices and health.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03881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influences on food choices.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534529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guidelines for healthful food preparation.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184449"/>
                  </a:ext>
                </a:extLst>
              </a:tr>
              <a:tr h="19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fundamentals of food preparation. 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25313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kitchen safety.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01235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safe food handling procedures.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834159"/>
                  </a:ext>
                </a:extLst>
              </a:tr>
              <a:tr h="179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2.03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equipment and procedures for its use and care.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55840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measuring, cutting/preparation, mixing, and cooking/cleaning terms.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20541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Remember recipe parts, sources, and adjustments.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083031"/>
                  </a:ext>
                </a:extLst>
              </a:tr>
              <a:tr h="22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processes and benefits of a work plan and teamwork for preparing healthy foods.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603"/>
                  </a:ext>
                </a:extLst>
              </a:tr>
              <a:tr h="155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procedures, nutrition, and cooking methods in food preparation.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22104"/>
                  </a:ext>
                </a:extLst>
              </a:tr>
              <a:tr h="20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3.01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Understand procedures, nutrition, and cooking methods in fruit and vegetable preparation.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774914"/>
                  </a:ext>
                </a:extLst>
              </a:tr>
              <a:tr h="20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3.02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procedures, nutrition, and cooking methods in dairy preparation. 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156673"/>
                  </a:ext>
                </a:extLst>
              </a:tr>
              <a:tr h="179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3.03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procedures, nutrition, and cooking methods in grain preparation. 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25654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3.04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procedures, nutrition, and cooking methods in protein preparation. 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706481"/>
                  </a:ext>
                </a:extLst>
              </a:tr>
              <a:tr h="188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procedures, equipment, and techniques applied to baking production.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41757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4.01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 to prepare quick bread products.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667849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 to prepare yeast bread products.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106402"/>
                  </a:ext>
                </a:extLst>
              </a:tr>
              <a:tr h="179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4.03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procedures to prepare cakes and frostings. (SUPPLEMENTAL)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843123"/>
                  </a:ext>
                </a:extLst>
              </a:tr>
              <a:tr h="184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the principles of etiquette for meal service.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53899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5.01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the principles of basic table setting and meal service. 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471537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5.02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the principles of table manners.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88202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lgerian" panose="04020705040A020607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 methods for meal planning and preparation. 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13537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6.01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strategies in meal planning.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20964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6.02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strategies for purchasing food.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980440"/>
                  </a:ext>
                </a:extLst>
              </a:tr>
              <a:tr h="186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587" marR="67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6.03</a:t>
                      </a:r>
                    </a:p>
                  </a:txBody>
                  <a:tcPr marL="67587" marR="67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Apply methods to prepare healthy meals.</a:t>
                      </a:r>
                    </a:p>
                  </a:txBody>
                  <a:tcPr marL="67587" marR="675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2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965</Words>
  <Application>Microsoft Office PowerPoint</Application>
  <PresentationFormat>Custom</PresentationFormat>
  <Paragraphs>170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Algerian</vt:lpstr>
      <vt:lpstr>Bakery</vt:lpstr>
      <vt:lpstr>HelloEtchASketch Medium</vt:lpstr>
      <vt:lpstr>Arial Black</vt:lpstr>
      <vt:lpstr>Times New Roman</vt:lpstr>
      <vt:lpstr>Calibri Light</vt:lpstr>
      <vt:lpstr>Blackadder ITC</vt:lpstr>
      <vt:lpstr>Franklin Gothic Demi Cond</vt:lpstr>
      <vt:lpstr>Arial</vt:lpstr>
      <vt:lpstr>HelloEtchASketch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Raabe</dc:creator>
  <cp:lastModifiedBy>Carolyn Hoobler</cp:lastModifiedBy>
  <cp:revision>35</cp:revision>
  <cp:lastPrinted>2018-08-08T12:22:53Z</cp:lastPrinted>
  <dcterms:created xsi:type="dcterms:W3CDTF">2017-08-15T22:59:27Z</dcterms:created>
  <dcterms:modified xsi:type="dcterms:W3CDTF">2019-08-17T22:42:14Z</dcterms:modified>
</cp:coreProperties>
</file>