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5"/>
  </p:notesMasterIdLst>
  <p:sldIdLst>
    <p:sldId id="256" r:id="rId2"/>
    <p:sldId id="257" r:id="rId3"/>
    <p:sldId id="258" r:id="rId4"/>
  </p:sldIdLst>
  <p:sldSz cx="7772400" cy="10058400"/>
  <p:notesSz cx="7010400" cy="9296400"/>
  <p:embeddedFontLst>
    <p:embeddedFont>
      <p:font typeface="Bakery" panose="020B0604020202020204" charset="0"/>
      <p:regular r:id="rId6"/>
    </p:embeddedFont>
    <p:embeddedFont>
      <p:font typeface="Calibri Light" panose="020F0302020204030204" pitchFamily="34" charset="0"/>
      <p:regular r:id="rId7"/>
      <p:italic r:id="rId8"/>
    </p:embeddedFont>
    <p:embeddedFont>
      <p:font typeface="Franklin Gothic Demi Cond" panose="020B0706030402020204" pitchFamily="34" charset="0"/>
      <p:regular r:id="rId9"/>
    </p:embeddedFont>
    <p:embeddedFont>
      <p:font typeface="HelloEtchASketch" panose="020B0604020202020204" charset="0"/>
      <p:regular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45"/>
    <p:restoredTop sz="94693"/>
  </p:normalViewPr>
  <p:slideViewPr>
    <p:cSldViewPr snapToGrid="0" snapToObjects="1">
      <p:cViewPr varScale="1">
        <p:scale>
          <a:sx n="47" d="100"/>
          <a:sy n="47" d="100"/>
        </p:scale>
        <p:origin x="178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presProps" Target="presProp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83A08C5-8835-334B-B1C3-0C8C885CEF6A}" type="datetimeFigureOut">
              <a:rPr lang="en-US" smtClean="0"/>
              <a:t>8/14/2019</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A787710-0681-4049-B805-30FCDE4B3D59}" type="slidenum">
              <a:rPr lang="en-US" smtClean="0"/>
              <a:t>‹#›</a:t>
            </a:fld>
            <a:endParaRPr lang="en-US"/>
          </a:p>
        </p:txBody>
      </p:sp>
    </p:spTree>
    <p:extLst>
      <p:ext uri="{BB962C8B-B14F-4D97-AF65-F5344CB8AC3E}">
        <p14:creationId xmlns:p14="http://schemas.microsoft.com/office/powerpoint/2010/main" val="1879163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787710-0681-4049-B805-30FCDE4B3D59}" type="slidenum">
              <a:rPr lang="en-US" smtClean="0"/>
              <a:t>3</a:t>
            </a:fld>
            <a:endParaRPr lang="en-US"/>
          </a:p>
        </p:txBody>
      </p:sp>
    </p:spTree>
    <p:extLst>
      <p:ext uri="{BB962C8B-B14F-4D97-AF65-F5344CB8AC3E}">
        <p14:creationId xmlns:p14="http://schemas.microsoft.com/office/powerpoint/2010/main" val="55334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214F13-5296-C14E-9316-BA308FBD2078}"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56987-7CAD-5E4B-B809-ED0581321E3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214F13-5296-C14E-9316-BA308FBD2078}"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56987-7CAD-5E4B-B809-ED0581321E3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214F13-5296-C14E-9316-BA308FBD2078}"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56987-7CAD-5E4B-B809-ED0581321E3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214F13-5296-C14E-9316-BA308FBD2078}"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56987-7CAD-5E4B-B809-ED0581321E3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214F13-5296-C14E-9316-BA308FBD2078}"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56987-7CAD-5E4B-B809-ED0581321E3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214F13-5296-C14E-9316-BA308FBD2078}" type="datetimeFigureOut">
              <a:rPr lang="en-US" smtClean="0"/>
              <a:t>8/14/2019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56987-7CAD-5E4B-B809-ED0581321E3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214F13-5296-C14E-9316-BA308FBD2078}" type="datetimeFigureOut">
              <a:rPr lang="en-US" smtClean="0"/>
              <a:t>8/14/2019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256987-7CAD-5E4B-B809-ED0581321E3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214F13-5296-C14E-9316-BA308FBD2078}" type="datetimeFigureOut">
              <a:rPr lang="en-US" smtClean="0"/>
              <a:t>8/14/2019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256987-7CAD-5E4B-B809-ED0581321E3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14F13-5296-C14E-9316-BA308FBD2078}" type="datetimeFigureOut">
              <a:rPr lang="en-US" smtClean="0"/>
              <a:t>8/14/2019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256987-7CAD-5E4B-B809-ED0581321E3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D214F13-5296-C14E-9316-BA308FBD2078}" type="datetimeFigureOut">
              <a:rPr lang="en-US" smtClean="0"/>
              <a:t>8/14/2019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56987-7CAD-5E4B-B809-ED0581321E3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D214F13-5296-C14E-9316-BA308FBD2078}" type="datetimeFigureOut">
              <a:rPr lang="en-US" smtClean="0"/>
              <a:t>8/14/2019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56987-7CAD-5E4B-B809-ED0581321E3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3D214F13-5296-C14E-9316-BA308FBD2078}" type="datetimeFigureOut">
              <a:rPr lang="en-US" smtClean="0"/>
              <a:t>8/14/2019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6256987-7CAD-5E4B-B809-ED0581321E37}" type="slidenum">
              <a:rPr lang="en-US" smtClean="0"/>
              <a:t>‹#›</a:t>
            </a:fld>
            <a:endParaRPr lang="en-US"/>
          </a:p>
        </p:txBody>
      </p:sp>
    </p:spTree>
    <p:extLst>
      <p:ext uri="{BB962C8B-B14F-4D97-AF65-F5344CB8AC3E}">
        <p14:creationId xmlns:p14="http://schemas.microsoft.com/office/powerpoint/2010/main" val="20700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Carolyn.Hoobler@ucps.k12.nc.us" TargetMode="External"/><Relationship Id="rId5" Type="http://schemas.openxmlformats.org/officeDocument/2006/relationships/image" Target="../media/image4.emf"/><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3DD2C0F-605B-460B-957C-A7246CFF34A3}"/>
              </a:ext>
            </a:extLst>
          </p:cNvPr>
          <p:cNvPicPr>
            <a:picLocks noChangeAspect="1"/>
          </p:cNvPicPr>
          <p:nvPr/>
        </p:nvPicPr>
        <p:blipFill rotWithShape="1">
          <a:blip r:embed="rId2"/>
          <a:srcRect l="21939" b="38422"/>
          <a:stretch/>
        </p:blipFill>
        <p:spPr>
          <a:xfrm>
            <a:off x="3929108" y="2005726"/>
            <a:ext cx="3744423" cy="2280273"/>
          </a:xfrm>
          <a:prstGeom prst="rect">
            <a:avLst/>
          </a:prstGeom>
        </p:spPr>
      </p:pic>
      <p:pic>
        <p:nvPicPr>
          <p:cNvPr id="4" name="Picture 3"/>
          <p:cNvPicPr>
            <a:picLocks noChangeAspect="1"/>
          </p:cNvPicPr>
          <p:nvPr/>
        </p:nvPicPr>
        <p:blipFill>
          <a:blip r:embed="rId3"/>
          <a:stretch>
            <a:fillRect/>
          </a:stretch>
        </p:blipFill>
        <p:spPr>
          <a:xfrm>
            <a:off x="203618" y="6040850"/>
            <a:ext cx="3581400" cy="914400"/>
          </a:xfrm>
          <a:prstGeom prst="rect">
            <a:avLst/>
          </a:prstGeom>
        </p:spPr>
      </p:pic>
      <p:pic>
        <p:nvPicPr>
          <p:cNvPr id="3" name="Picture 2"/>
          <p:cNvPicPr>
            <a:picLocks noChangeAspect="1"/>
          </p:cNvPicPr>
          <p:nvPr/>
        </p:nvPicPr>
        <p:blipFill>
          <a:blip r:embed="rId4"/>
          <a:stretch>
            <a:fillRect/>
          </a:stretch>
        </p:blipFill>
        <p:spPr>
          <a:xfrm>
            <a:off x="3281041" y="5055862"/>
            <a:ext cx="889000" cy="1282700"/>
          </a:xfrm>
          <a:prstGeom prst="rect">
            <a:avLst/>
          </a:prstGeom>
        </p:spPr>
      </p:pic>
      <p:pic>
        <p:nvPicPr>
          <p:cNvPr id="11" name="Picture 10"/>
          <p:cNvPicPr>
            <a:picLocks noChangeAspect="1"/>
          </p:cNvPicPr>
          <p:nvPr/>
        </p:nvPicPr>
        <p:blipFill>
          <a:blip r:embed="rId5"/>
          <a:stretch>
            <a:fillRect/>
          </a:stretch>
        </p:blipFill>
        <p:spPr>
          <a:xfrm>
            <a:off x="393700" y="305333"/>
            <a:ext cx="6908800" cy="1689100"/>
          </a:xfrm>
          <a:prstGeom prst="rect">
            <a:avLst/>
          </a:prstGeom>
        </p:spPr>
      </p:pic>
      <p:sp>
        <p:nvSpPr>
          <p:cNvPr id="12" name="TextBox 11"/>
          <p:cNvSpPr txBox="1"/>
          <p:nvPr/>
        </p:nvSpPr>
        <p:spPr>
          <a:xfrm>
            <a:off x="588763" y="239337"/>
            <a:ext cx="5049502" cy="1446550"/>
          </a:xfrm>
          <a:prstGeom prst="rect">
            <a:avLst/>
          </a:prstGeom>
          <a:noFill/>
        </p:spPr>
        <p:txBody>
          <a:bodyPr wrap="square" rtlCol="0">
            <a:spAutoFit/>
          </a:bodyPr>
          <a:lstStyle/>
          <a:p>
            <a:r>
              <a:rPr lang="en-US" sz="2000" dirty="0" smtClean="0">
                <a:latin typeface="Bakery" charset="0"/>
                <a:ea typeface="Bakery" charset="0"/>
                <a:cs typeface="Bakery" charset="0"/>
              </a:rPr>
              <a:t>Intro to</a:t>
            </a:r>
            <a:r>
              <a:rPr lang="en-US" sz="8800" dirty="0" smtClean="0">
                <a:latin typeface="Bakery" charset="0"/>
                <a:ea typeface="Bakery" charset="0"/>
                <a:cs typeface="Bakery" charset="0"/>
              </a:rPr>
              <a:t> Culinary</a:t>
            </a:r>
            <a:endParaRPr lang="en-US" sz="8800" dirty="0">
              <a:latin typeface="Bakery" charset="0"/>
              <a:ea typeface="Bakery" charset="0"/>
              <a:cs typeface="Bakery" charset="0"/>
            </a:endParaRPr>
          </a:p>
        </p:txBody>
      </p:sp>
      <p:sp>
        <p:nvSpPr>
          <p:cNvPr id="14" name="TextBox 13"/>
          <p:cNvSpPr txBox="1"/>
          <p:nvPr/>
        </p:nvSpPr>
        <p:spPr>
          <a:xfrm>
            <a:off x="4305300" y="408623"/>
            <a:ext cx="2838450" cy="1200329"/>
          </a:xfrm>
          <a:prstGeom prst="rect">
            <a:avLst/>
          </a:prstGeom>
          <a:noFill/>
        </p:spPr>
        <p:txBody>
          <a:bodyPr wrap="square" rtlCol="0">
            <a:spAutoFit/>
          </a:bodyPr>
          <a:lstStyle/>
          <a:p>
            <a:pPr algn="r"/>
            <a:r>
              <a:rPr lang="en-US" dirty="0"/>
              <a:t>Mrs. Carolyn Hoobler</a:t>
            </a:r>
          </a:p>
          <a:p>
            <a:pPr algn="r"/>
            <a:r>
              <a:rPr lang="en-US" dirty="0"/>
              <a:t>Room #301</a:t>
            </a:r>
          </a:p>
          <a:p>
            <a:pPr algn="r"/>
            <a:r>
              <a:rPr lang="en-US" sz="1200" dirty="0"/>
              <a:t>704-764-2900 ext. 3381</a:t>
            </a:r>
          </a:p>
          <a:p>
            <a:pPr algn="r"/>
            <a:r>
              <a:rPr lang="en-US" sz="1200" dirty="0" smtClean="0">
                <a:hlinkClick r:id="rId6"/>
              </a:rPr>
              <a:t>Carolyn.Hoobler@ucps.k12.nc.us</a:t>
            </a:r>
            <a:endParaRPr lang="en-US" sz="1200" dirty="0" smtClean="0"/>
          </a:p>
          <a:p>
            <a:pPr algn="r"/>
            <a:r>
              <a:rPr lang="en-US" sz="1200" dirty="0" smtClean="0"/>
              <a:t>Class website – on Canvas</a:t>
            </a:r>
            <a:endParaRPr lang="en-US" sz="1200" dirty="0"/>
          </a:p>
        </p:txBody>
      </p:sp>
      <p:pic>
        <p:nvPicPr>
          <p:cNvPr id="19" name="Picture 18"/>
          <p:cNvPicPr>
            <a:picLocks noChangeAspect="1"/>
          </p:cNvPicPr>
          <p:nvPr/>
        </p:nvPicPr>
        <p:blipFill>
          <a:blip r:embed="rId7"/>
          <a:stretch>
            <a:fillRect/>
          </a:stretch>
        </p:blipFill>
        <p:spPr>
          <a:xfrm>
            <a:off x="172840" y="2043534"/>
            <a:ext cx="3889338" cy="2280274"/>
          </a:xfrm>
          <a:prstGeom prst="rect">
            <a:avLst/>
          </a:prstGeom>
        </p:spPr>
      </p:pic>
      <p:sp>
        <p:nvSpPr>
          <p:cNvPr id="20" name="TextBox 19"/>
          <p:cNvSpPr txBox="1"/>
          <p:nvPr/>
        </p:nvSpPr>
        <p:spPr>
          <a:xfrm>
            <a:off x="1162050" y="2476500"/>
            <a:ext cx="1790875" cy="923330"/>
          </a:xfrm>
          <a:prstGeom prst="rect">
            <a:avLst/>
          </a:prstGeom>
          <a:noFill/>
        </p:spPr>
        <p:txBody>
          <a:bodyPr wrap="none" rtlCol="0">
            <a:spAutoFit/>
          </a:bodyPr>
          <a:lstStyle/>
          <a:p>
            <a:r>
              <a:rPr lang="en-US" sz="5400" dirty="0">
                <a:latin typeface="Bakery" charset="0"/>
                <a:ea typeface="Bakery" charset="0"/>
                <a:cs typeface="Bakery" charset="0"/>
              </a:rPr>
              <a:t>welcome</a:t>
            </a:r>
          </a:p>
        </p:txBody>
      </p:sp>
      <p:sp>
        <p:nvSpPr>
          <p:cNvPr id="41" name="TextBox 40"/>
          <p:cNvSpPr txBox="1"/>
          <p:nvPr/>
        </p:nvSpPr>
        <p:spPr>
          <a:xfrm rot="789147">
            <a:off x="874971" y="3404961"/>
            <a:ext cx="834462" cy="461665"/>
          </a:xfrm>
          <a:prstGeom prst="rect">
            <a:avLst/>
          </a:prstGeom>
          <a:noFill/>
        </p:spPr>
        <p:txBody>
          <a:bodyPr wrap="square" rtlCol="0">
            <a:spAutoFit/>
          </a:bodyPr>
          <a:lstStyle/>
          <a:p>
            <a:r>
              <a:rPr lang="en-US" sz="2400" dirty="0">
                <a:latin typeface="+mj-lt"/>
              </a:rPr>
              <a:t>to</a:t>
            </a:r>
          </a:p>
        </p:txBody>
      </p:sp>
      <p:sp>
        <p:nvSpPr>
          <p:cNvPr id="2" name="Rectangle 1"/>
          <p:cNvSpPr/>
          <p:nvPr/>
        </p:nvSpPr>
        <p:spPr>
          <a:xfrm>
            <a:off x="306970" y="3895451"/>
            <a:ext cx="3189750" cy="2308324"/>
          </a:xfrm>
          <a:prstGeom prst="rect">
            <a:avLst/>
          </a:prstGeom>
        </p:spPr>
        <p:txBody>
          <a:bodyPr wrap="square">
            <a:spAutoFit/>
          </a:bodyPr>
          <a:lstStyle/>
          <a:p>
            <a:pPr algn="ctr"/>
            <a:r>
              <a:rPr lang="en-US" sz="1200" dirty="0"/>
              <a:t>In this course, basic safety and sanitation practices leading to a national industry-recognized food safety credential are introduced.  Commercial equipment, </a:t>
            </a:r>
            <a:r>
              <a:rPr lang="en-US" sz="1200" dirty="0" err="1"/>
              <a:t>smallwares</a:t>
            </a:r>
            <a:r>
              <a:rPr lang="en-US" sz="1200" dirty="0"/>
              <a:t>, culinary math, and basic knife </a:t>
            </a:r>
            <a:r>
              <a:rPr lang="en-US" sz="1200" dirty="0" smtClean="0"/>
              <a:t>skills </a:t>
            </a:r>
            <a:r>
              <a:rPr lang="en-US" sz="1200" dirty="0"/>
              <a:t>are taught.  </a:t>
            </a:r>
            <a:r>
              <a:rPr lang="en-US" sz="1200" dirty="0" smtClean="0"/>
              <a:t>Family</a:t>
            </a:r>
            <a:r>
              <a:rPr lang="en-US" sz="1200" dirty="0"/>
              <a:t>, Career and Community Leaders of America (FCCLA) competitive events, community service, and leadership activities provide the opportunity to apply essential standards and workplace readiness skills through authentic experiences.  Foods I is recommended as preparation for this course</a:t>
            </a:r>
            <a:r>
              <a:rPr lang="en-US" sz="1200" dirty="0" smtClean="0"/>
              <a:t>.</a:t>
            </a:r>
            <a:endParaRPr lang="en-US" sz="1200" dirty="0"/>
          </a:p>
        </p:txBody>
      </p:sp>
      <p:sp>
        <p:nvSpPr>
          <p:cNvPr id="5" name="TextBox 4"/>
          <p:cNvSpPr txBox="1"/>
          <p:nvPr/>
        </p:nvSpPr>
        <p:spPr>
          <a:xfrm>
            <a:off x="1075023" y="6203822"/>
            <a:ext cx="2202591" cy="707886"/>
          </a:xfrm>
          <a:prstGeom prst="rect">
            <a:avLst/>
          </a:prstGeom>
          <a:noFill/>
        </p:spPr>
        <p:txBody>
          <a:bodyPr wrap="none" rtlCol="0">
            <a:spAutoFit/>
          </a:bodyPr>
          <a:lstStyle/>
          <a:p>
            <a:r>
              <a:rPr lang="en-US" sz="4000" dirty="0">
                <a:latin typeface="Bakery" charset="0"/>
                <a:ea typeface="Bakery" charset="0"/>
                <a:cs typeface="Bakery" charset="0"/>
              </a:rPr>
              <a:t>expectations </a:t>
            </a:r>
          </a:p>
        </p:txBody>
      </p:sp>
      <p:pic>
        <p:nvPicPr>
          <p:cNvPr id="6" name="Picture 5"/>
          <p:cNvPicPr>
            <a:picLocks noChangeAspect="1"/>
          </p:cNvPicPr>
          <p:nvPr/>
        </p:nvPicPr>
        <p:blipFill>
          <a:blip r:embed="rId8"/>
          <a:stretch>
            <a:fillRect/>
          </a:stretch>
        </p:blipFill>
        <p:spPr>
          <a:xfrm>
            <a:off x="261285" y="6972300"/>
            <a:ext cx="469900" cy="2603500"/>
          </a:xfrm>
          <a:prstGeom prst="rect">
            <a:avLst/>
          </a:prstGeom>
        </p:spPr>
      </p:pic>
      <p:sp>
        <p:nvSpPr>
          <p:cNvPr id="7" name="Rectangle 6"/>
          <p:cNvSpPr/>
          <p:nvPr/>
        </p:nvSpPr>
        <p:spPr>
          <a:xfrm>
            <a:off x="637335" y="7025003"/>
            <a:ext cx="3886200" cy="3231654"/>
          </a:xfrm>
          <a:prstGeom prst="rect">
            <a:avLst/>
          </a:prstGeom>
        </p:spPr>
        <p:txBody>
          <a:bodyPr>
            <a:spAutoFit/>
          </a:bodyPr>
          <a:lstStyle/>
          <a:p>
            <a:r>
              <a:rPr lang="en-US" sz="1200" dirty="0">
                <a:latin typeface="+mj-lt"/>
              </a:rPr>
              <a:t>be on time</a:t>
            </a:r>
          </a:p>
          <a:p>
            <a:endParaRPr lang="en-US" sz="1200" dirty="0">
              <a:latin typeface="+mj-lt"/>
            </a:endParaRPr>
          </a:p>
          <a:p>
            <a:r>
              <a:rPr lang="en-US" sz="1200" dirty="0">
                <a:latin typeface="+mj-lt"/>
              </a:rPr>
              <a:t>bring your </a:t>
            </a:r>
            <a:r>
              <a:rPr lang="en-US" sz="1200" dirty="0" smtClean="0">
                <a:latin typeface="+mj-lt"/>
              </a:rPr>
              <a:t>pencil, spiral notebook, charged </a:t>
            </a:r>
            <a:r>
              <a:rPr lang="en-US" sz="1200" dirty="0" err="1" smtClean="0">
                <a:latin typeface="+mj-lt"/>
              </a:rPr>
              <a:t>chromebook</a:t>
            </a:r>
            <a:endParaRPr lang="en-US" sz="1200" dirty="0">
              <a:latin typeface="+mj-lt"/>
            </a:endParaRPr>
          </a:p>
          <a:p>
            <a:endParaRPr lang="en-US" sz="1200" dirty="0">
              <a:latin typeface="+mj-lt"/>
            </a:endParaRPr>
          </a:p>
          <a:p>
            <a:r>
              <a:rPr lang="en-US" sz="1200" dirty="0">
                <a:latin typeface="+mj-lt"/>
              </a:rPr>
              <a:t>help with clean up daily</a:t>
            </a:r>
          </a:p>
          <a:p>
            <a:r>
              <a:rPr lang="en-US" sz="1200" dirty="0">
                <a:latin typeface="+mj-lt"/>
              </a:rPr>
              <a:t>(even if it’s not your mess!)</a:t>
            </a:r>
          </a:p>
          <a:p>
            <a:endParaRPr lang="en-US" sz="1200" dirty="0">
              <a:latin typeface="+mj-lt"/>
            </a:endParaRPr>
          </a:p>
          <a:p>
            <a:r>
              <a:rPr lang="en-US" sz="1200" dirty="0">
                <a:latin typeface="+mj-lt"/>
              </a:rPr>
              <a:t>respect yourself, your peers </a:t>
            </a:r>
          </a:p>
          <a:p>
            <a:r>
              <a:rPr lang="en-US" sz="1200" dirty="0">
                <a:latin typeface="+mj-lt"/>
              </a:rPr>
              <a:t>(this includes opinions and property!)</a:t>
            </a:r>
          </a:p>
          <a:p>
            <a:r>
              <a:rPr lang="en-US" sz="1200" dirty="0">
                <a:latin typeface="+mj-lt"/>
              </a:rPr>
              <a:t>and school staff &amp; property</a:t>
            </a:r>
          </a:p>
          <a:p>
            <a:endParaRPr lang="en-US" sz="1200" dirty="0">
              <a:latin typeface="+mj-lt"/>
            </a:endParaRPr>
          </a:p>
          <a:p>
            <a:r>
              <a:rPr lang="en-US" sz="1200" dirty="0">
                <a:latin typeface="+mj-lt"/>
              </a:rPr>
              <a:t>take responsibility for your own learning</a:t>
            </a:r>
          </a:p>
          <a:p>
            <a:r>
              <a:rPr lang="en-US" sz="1200" dirty="0" err="1">
                <a:latin typeface="+mj-lt"/>
              </a:rPr>
              <a:t>ie</a:t>
            </a:r>
            <a:r>
              <a:rPr lang="en-US" sz="1200" dirty="0">
                <a:latin typeface="+mj-lt"/>
              </a:rPr>
              <a:t>. ask for help when you don’t understand, </a:t>
            </a:r>
          </a:p>
          <a:p>
            <a:r>
              <a:rPr lang="en-US" sz="1200" dirty="0">
                <a:latin typeface="+mj-lt"/>
              </a:rPr>
              <a:t>stay focused during worktime given</a:t>
            </a:r>
          </a:p>
          <a:p>
            <a:endParaRPr lang="en-US" sz="1200" dirty="0">
              <a:latin typeface="+mj-lt"/>
            </a:endParaRPr>
          </a:p>
          <a:p>
            <a:endParaRPr lang="en-US" sz="1200" dirty="0">
              <a:latin typeface="+mj-lt"/>
            </a:endParaRPr>
          </a:p>
          <a:p>
            <a:endParaRPr lang="en-US" sz="1200" dirty="0">
              <a:latin typeface="+mj-lt"/>
            </a:endParaRPr>
          </a:p>
        </p:txBody>
      </p:sp>
      <p:sp>
        <p:nvSpPr>
          <p:cNvPr id="10" name="Rectangle 9"/>
          <p:cNvSpPr/>
          <p:nvPr/>
        </p:nvSpPr>
        <p:spPr>
          <a:xfrm>
            <a:off x="1403862" y="3380098"/>
            <a:ext cx="1159163" cy="461665"/>
          </a:xfrm>
          <a:prstGeom prst="rect">
            <a:avLst/>
          </a:prstGeom>
        </p:spPr>
        <p:txBody>
          <a:bodyPr wrap="none">
            <a:spAutoFit/>
          </a:bodyPr>
          <a:lstStyle/>
          <a:p>
            <a:r>
              <a:rPr lang="en-US" sz="2400" dirty="0">
                <a:solidFill>
                  <a:srgbClr val="000000"/>
                </a:solidFill>
                <a:latin typeface="+mj-lt"/>
              </a:rPr>
              <a:t>culinary</a:t>
            </a:r>
            <a:endParaRPr lang="en-US" sz="2400" dirty="0">
              <a:effectLst/>
              <a:latin typeface="+mj-lt"/>
            </a:endParaRPr>
          </a:p>
        </p:txBody>
      </p:sp>
      <p:sp>
        <p:nvSpPr>
          <p:cNvPr id="21" name="TextBox 20"/>
          <p:cNvSpPr txBox="1"/>
          <p:nvPr/>
        </p:nvSpPr>
        <p:spPr>
          <a:xfrm rot="504103">
            <a:off x="2610652" y="3425425"/>
            <a:ext cx="654346" cy="461665"/>
          </a:xfrm>
          <a:prstGeom prst="rect">
            <a:avLst/>
          </a:prstGeom>
          <a:noFill/>
        </p:spPr>
        <p:txBody>
          <a:bodyPr wrap="none" rtlCol="0">
            <a:spAutoFit/>
          </a:bodyPr>
          <a:lstStyle/>
          <a:p>
            <a:r>
              <a:rPr lang="en-US" sz="2400" dirty="0">
                <a:latin typeface="+mj-lt"/>
              </a:rPr>
              <a:t>arts</a:t>
            </a:r>
          </a:p>
        </p:txBody>
      </p:sp>
      <p:pic>
        <p:nvPicPr>
          <p:cNvPr id="23" name="Picture 22"/>
          <p:cNvPicPr>
            <a:picLocks noChangeAspect="1"/>
          </p:cNvPicPr>
          <p:nvPr/>
        </p:nvPicPr>
        <p:blipFill>
          <a:blip r:embed="rId9"/>
          <a:stretch>
            <a:fillRect/>
          </a:stretch>
        </p:blipFill>
        <p:spPr>
          <a:xfrm>
            <a:off x="4185582" y="4419600"/>
            <a:ext cx="2628900" cy="5105400"/>
          </a:xfrm>
          <a:prstGeom prst="rect">
            <a:avLst/>
          </a:prstGeom>
        </p:spPr>
      </p:pic>
      <p:sp>
        <p:nvSpPr>
          <p:cNvPr id="24" name="TextBox 23"/>
          <p:cNvSpPr txBox="1"/>
          <p:nvPr/>
        </p:nvSpPr>
        <p:spPr>
          <a:xfrm rot="5400000">
            <a:off x="4674964" y="6626460"/>
            <a:ext cx="4937570" cy="769441"/>
          </a:xfrm>
          <a:prstGeom prst="rect">
            <a:avLst/>
          </a:prstGeom>
          <a:noFill/>
        </p:spPr>
        <p:txBody>
          <a:bodyPr wrap="none" rtlCol="0">
            <a:spAutoFit/>
          </a:bodyPr>
          <a:lstStyle/>
          <a:p>
            <a:r>
              <a:rPr lang="en-US" sz="4400" dirty="0">
                <a:latin typeface="HelloEtchASketch" panose="02000603000000000000" pitchFamily="2" charset="0"/>
                <a:ea typeface="HelloEtchASketch" panose="02000603000000000000" pitchFamily="2" charset="0"/>
                <a:cs typeface="HelloEtchASketch Medium" charset="0"/>
              </a:rPr>
              <a:t>cell phone policy</a:t>
            </a:r>
          </a:p>
        </p:txBody>
      </p:sp>
      <p:sp>
        <p:nvSpPr>
          <p:cNvPr id="25" name="Rectangle 24"/>
          <p:cNvSpPr/>
          <p:nvPr/>
        </p:nvSpPr>
        <p:spPr>
          <a:xfrm>
            <a:off x="4450413" y="5169418"/>
            <a:ext cx="2099238" cy="3416320"/>
          </a:xfrm>
          <a:prstGeom prst="rect">
            <a:avLst/>
          </a:prstGeom>
        </p:spPr>
        <p:txBody>
          <a:bodyPr wrap="square">
            <a:spAutoFit/>
          </a:bodyPr>
          <a:lstStyle/>
          <a:p>
            <a:endParaRPr lang="en-US" sz="1200" dirty="0">
              <a:latin typeface="+mj-lt"/>
            </a:endParaRPr>
          </a:p>
          <a:p>
            <a:r>
              <a:rPr lang="en-US" sz="1200" dirty="0">
                <a:latin typeface="+mj-lt"/>
              </a:rPr>
              <a:t>Per school policy cell phones must remain </a:t>
            </a:r>
            <a:r>
              <a:rPr lang="en-US" sz="1200" b="1" dirty="0">
                <a:latin typeface="+mj-lt"/>
              </a:rPr>
              <a:t>OFF</a:t>
            </a:r>
            <a:r>
              <a:rPr lang="en-US" sz="1200" dirty="0">
                <a:latin typeface="+mj-lt"/>
              </a:rPr>
              <a:t> and</a:t>
            </a:r>
            <a:r>
              <a:rPr lang="en-US" sz="1200" b="1" dirty="0">
                <a:latin typeface="+mj-lt"/>
              </a:rPr>
              <a:t> OUT OF SIGHT</a:t>
            </a:r>
            <a:r>
              <a:rPr lang="en-US" sz="1200" dirty="0">
                <a:latin typeface="+mj-lt"/>
              </a:rPr>
              <a:t> during class. </a:t>
            </a:r>
          </a:p>
          <a:p>
            <a:endParaRPr lang="en-US" sz="1200" dirty="0">
              <a:latin typeface="+mj-lt"/>
            </a:endParaRPr>
          </a:p>
          <a:p>
            <a:r>
              <a:rPr lang="en-US" sz="1200" dirty="0">
                <a:latin typeface="+mj-lt"/>
              </a:rPr>
              <a:t>You may use your cellphone prior to 7:50 AM, during lunch, and after the final bell at the end of the day. NOT during class.</a:t>
            </a:r>
          </a:p>
          <a:p>
            <a:endParaRPr lang="en-US" sz="1200" dirty="0">
              <a:latin typeface="+mj-lt"/>
            </a:endParaRPr>
          </a:p>
          <a:p>
            <a:r>
              <a:rPr lang="en-US" sz="1200" dirty="0">
                <a:latin typeface="+mj-lt"/>
              </a:rPr>
              <a:t>This privilege will be revoked if misused.</a:t>
            </a:r>
          </a:p>
          <a:p>
            <a:endParaRPr lang="en-US" sz="1200" dirty="0">
              <a:latin typeface="+mj-lt"/>
            </a:endParaRPr>
          </a:p>
          <a:p>
            <a:r>
              <a:rPr lang="en-US" sz="1200" dirty="0">
                <a:latin typeface="+mj-lt"/>
              </a:rPr>
              <a:t>The rule regarding cellphones being turned off during instructional time will be strictly enforced. </a:t>
            </a:r>
          </a:p>
        </p:txBody>
      </p:sp>
      <p:sp>
        <p:nvSpPr>
          <p:cNvPr id="26" name="Rectangle 25">
            <a:extLst>
              <a:ext uri="{FF2B5EF4-FFF2-40B4-BE49-F238E27FC236}">
                <a16:creationId xmlns:a16="http://schemas.microsoft.com/office/drawing/2014/main" id="{EAC00C44-BABE-414D-95F9-D2A250E921BE}"/>
              </a:ext>
            </a:extLst>
          </p:cNvPr>
          <p:cNvSpPr/>
          <p:nvPr/>
        </p:nvSpPr>
        <p:spPr>
          <a:xfrm>
            <a:off x="1749933" y="978080"/>
            <a:ext cx="2626425" cy="1200329"/>
          </a:xfrm>
          <a:prstGeom prst="rect">
            <a:avLst/>
          </a:prstGeom>
        </p:spPr>
        <p:txBody>
          <a:bodyPr wrap="none">
            <a:spAutoFit/>
          </a:bodyPr>
          <a:lstStyle/>
          <a:p>
            <a:r>
              <a:rPr lang="en-US" sz="7200" dirty="0" smtClean="0">
                <a:latin typeface="Bakery" charset="0"/>
                <a:ea typeface="Bakery" charset="0"/>
                <a:cs typeface="Bakery" charset="0"/>
              </a:rPr>
              <a:t>Arts </a:t>
            </a:r>
            <a:r>
              <a:rPr lang="en-US" dirty="0" smtClean="0">
                <a:latin typeface="Bakery" charset="0"/>
                <a:ea typeface="Bakery" charset="0"/>
                <a:cs typeface="Bakery" charset="0"/>
              </a:rPr>
              <a:t>&amp; Hospitality</a:t>
            </a:r>
            <a:endParaRPr lang="en-US" sz="7200" dirty="0"/>
          </a:p>
        </p:txBody>
      </p:sp>
    </p:spTree>
    <p:extLst>
      <p:ext uri="{BB962C8B-B14F-4D97-AF65-F5344CB8AC3E}">
        <p14:creationId xmlns:p14="http://schemas.microsoft.com/office/powerpoint/2010/main" val="2030408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4800" y="323850"/>
            <a:ext cx="2209800" cy="1765300"/>
          </a:xfrm>
          <a:prstGeom prst="rect">
            <a:avLst/>
          </a:prstGeom>
        </p:spPr>
      </p:pic>
      <p:pic>
        <p:nvPicPr>
          <p:cNvPr id="6" name="Picture 5"/>
          <p:cNvPicPr>
            <a:picLocks noChangeAspect="1"/>
          </p:cNvPicPr>
          <p:nvPr/>
        </p:nvPicPr>
        <p:blipFill>
          <a:blip r:embed="rId3"/>
          <a:stretch>
            <a:fillRect/>
          </a:stretch>
        </p:blipFill>
        <p:spPr>
          <a:xfrm>
            <a:off x="2901950" y="495300"/>
            <a:ext cx="4559300" cy="1422400"/>
          </a:xfrm>
          <a:prstGeom prst="rect">
            <a:avLst/>
          </a:prstGeom>
        </p:spPr>
      </p:pic>
      <p:sp>
        <p:nvSpPr>
          <p:cNvPr id="8" name="Rectangle 7"/>
          <p:cNvSpPr/>
          <p:nvPr/>
        </p:nvSpPr>
        <p:spPr>
          <a:xfrm>
            <a:off x="533400" y="2199666"/>
            <a:ext cx="1390650" cy="914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399" y="3133521"/>
            <a:ext cx="2118731" cy="173922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419100" y="2971284"/>
            <a:ext cx="6858000" cy="292100"/>
          </a:xfrm>
          <a:prstGeom prst="rect">
            <a:avLst/>
          </a:prstGeom>
        </p:spPr>
      </p:pic>
      <p:sp>
        <p:nvSpPr>
          <p:cNvPr id="11" name="Rectangle 10"/>
          <p:cNvSpPr/>
          <p:nvPr/>
        </p:nvSpPr>
        <p:spPr>
          <a:xfrm>
            <a:off x="533400" y="4885672"/>
            <a:ext cx="2118731" cy="169354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a:off x="434635" y="4749875"/>
            <a:ext cx="6858000" cy="292100"/>
          </a:xfrm>
          <a:prstGeom prst="rect">
            <a:avLst/>
          </a:prstGeom>
        </p:spPr>
      </p:pic>
      <p:sp>
        <p:nvSpPr>
          <p:cNvPr id="13" name="TextBox 12"/>
          <p:cNvSpPr txBox="1"/>
          <p:nvPr/>
        </p:nvSpPr>
        <p:spPr>
          <a:xfrm>
            <a:off x="533400" y="2190234"/>
            <a:ext cx="1378967" cy="338554"/>
          </a:xfrm>
          <a:prstGeom prst="rect">
            <a:avLst/>
          </a:prstGeom>
          <a:noFill/>
        </p:spPr>
        <p:txBody>
          <a:bodyPr wrap="none" rtlCol="0">
            <a:spAutoFit/>
          </a:bodyPr>
          <a:lstStyle/>
          <a:p>
            <a:r>
              <a:rPr lang="en-US" sz="1600" dirty="0">
                <a:solidFill>
                  <a:schemeClr val="bg1"/>
                </a:solidFill>
                <a:latin typeface="Franklin Gothic Demi Cond" charset="0"/>
                <a:ea typeface="Franklin Gothic Demi Cond" charset="0"/>
                <a:cs typeface="Franklin Gothic Demi Cond" charset="0"/>
              </a:rPr>
              <a:t>PARTICIPATION</a:t>
            </a:r>
          </a:p>
        </p:txBody>
      </p:sp>
      <p:sp>
        <p:nvSpPr>
          <p:cNvPr id="14" name="TextBox 13"/>
          <p:cNvSpPr txBox="1"/>
          <p:nvPr/>
        </p:nvSpPr>
        <p:spPr>
          <a:xfrm>
            <a:off x="563807" y="3127347"/>
            <a:ext cx="2157129" cy="338554"/>
          </a:xfrm>
          <a:prstGeom prst="rect">
            <a:avLst/>
          </a:prstGeom>
          <a:noFill/>
        </p:spPr>
        <p:txBody>
          <a:bodyPr wrap="none" rtlCol="0">
            <a:spAutoFit/>
          </a:bodyPr>
          <a:lstStyle/>
          <a:p>
            <a:r>
              <a:rPr lang="en-US" sz="1600" dirty="0">
                <a:solidFill>
                  <a:schemeClr val="bg1"/>
                </a:solidFill>
                <a:latin typeface="Franklin Gothic Demi Cond" charset="0"/>
                <a:ea typeface="Franklin Gothic Demi Cond" charset="0"/>
                <a:cs typeface="Franklin Gothic Demi Cond" charset="0"/>
              </a:rPr>
              <a:t>SUMMATIVE/FORMATIVE</a:t>
            </a:r>
          </a:p>
        </p:txBody>
      </p:sp>
      <p:sp>
        <p:nvSpPr>
          <p:cNvPr id="15" name="TextBox 14"/>
          <p:cNvSpPr txBox="1"/>
          <p:nvPr/>
        </p:nvSpPr>
        <p:spPr>
          <a:xfrm>
            <a:off x="1016338" y="5054902"/>
            <a:ext cx="1136850" cy="769441"/>
          </a:xfrm>
          <a:prstGeom prst="rect">
            <a:avLst/>
          </a:prstGeom>
          <a:noFill/>
        </p:spPr>
        <p:txBody>
          <a:bodyPr wrap="none" rtlCol="0">
            <a:spAutoFit/>
          </a:bodyPr>
          <a:lstStyle/>
          <a:p>
            <a:r>
              <a:rPr lang="en-US" sz="4400" dirty="0" smtClean="0">
                <a:solidFill>
                  <a:schemeClr val="bg1"/>
                </a:solidFill>
                <a:latin typeface="Franklin Gothic Demi Cond" charset="0"/>
                <a:ea typeface="Franklin Gothic Demi Cond" charset="0"/>
                <a:cs typeface="Franklin Gothic Demi Cond" charset="0"/>
              </a:rPr>
              <a:t>20</a:t>
            </a:r>
            <a:r>
              <a:rPr lang="en-US" sz="4400" dirty="0">
                <a:solidFill>
                  <a:schemeClr val="bg1"/>
                </a:solidFill>
                <a:latin typeface="Franklin Gothic Demi Cond" charset="0"/>
                <a:ea typeface="Franklin Gothic Demi Cond" charset="0"/>
                <a:cs typeface="Franklin Gothic Demi Cond" charset="0"/>
              </a:rPr>
              <a:t>%</a:t>
            </a:r>
          </a:p>
        </p:txBody>
      </p:sp>
      <p:sp>
        <p:nvSpPr>
          <p:cNvPr id="16" name="TextBox 15"/>
          <p:cNvSpPr txBox="1"/>
          <p:nvPr/>
        </p:nvSpPr>
        <p:spPr>
          <a:xfrm>
            <a:off x="1042299" y="3291467"/>
            <a:ext cx="1136850" cy="769441"/>
          </a:xfrm>
          <a:prstGeom prst="rect">
            <a:avLst/>
          </a:prstGeom>
          <a:noFill/>
        </p:spPr>
        <p:txBody>
          <a:bodyPr wrap="none" rtlCol="0">
            <a:spAutoFit/>
          </a:bodyPr>
          <a:lstStyle/>
          <a:p>
            <a:r>
              <a:rPr lang="en-US" sz="4400" dirty="0" smtClean="0">
                <a:solidFill>
                  <a:schemeClr val="bg1"/>
                </a:solidFill>
                <a:latin typeface="Franklin Gothic Demi Cond" charset="0"/>
                <a:ea typeface="Franklin Gothic Demi Cond" charset="0"/>
                <a:cs typeface="Franklin Gothic Demi Cond" charset="0"/>
              </a:rPr>
              <a:t>60</a:t>
            </a:r>
            <a:r>
              <a:rPr lang="en-US" sz="4400" dirty="0">
                <a:solidFill>
                  <a:schemeClr val="bg1"/>
                </a:solidFill>
                <a:latin typeface="Franklin Gothic Demi Cond" charset="0"/>
                <a:ea typeface="Franklin Gothic Demi Cond" charset="0"/>
                <a:cs typeface="Franklin Gothic Demi Cond" charset="0"/>
              </a:rPr>
              <a:t>%</a:t>
            </a:r>
          </a:p>
        </p:txBody>
      </p:sp>
      <p:sp>
        <p:nvSpPr>
          <p:cNvPr id="17" name="TextBox 16"/>
          <p:cNvSpPr txBox="1"/>
          <p:nvPr/>
        </p:nvSpPr>
        <p:spPr>
          <a:xfrm>
            <a:off x="660614" y="4875274"/>
            <a:ext cx="2011063" cy="400110"/>
          </a:xfrm>
          <a:prstGeom prst="rect">
            <a:avLst/>
          </a:prstGeom>
          <a:noFill/>
        </p:spPr>
        <p:txBody>
          <a:bodyPr wrap="none" rtlCol="0">
            <a:spAutoFit/>
          </a:bodyPr>
          <a:lstStyle/>
          <a:p>
            <a:r>
              <a:rPr lang="en-US" sz="2000" dirty="0">
                <a:solidFill>
                  <a:schemeClr val="bg1"/>
                </a:solidFill>
                <a:latin typeface="Franklin Gothic Demi Cond" charset="0"/>
                <a:ea typeface="Franklin Gothic Demi Cond" charset="0"/>
                <a:cs typeface="Franklin Gothic Demi Cond" charset="0"/>
              </a:rPr>
              <a:t>LAB/PRODUCTION</a:t>
            </a:r>
          </a:p>
        </p:txBody>
      </p:sp>
      <p:sp>
        <p:nvSpPr>
          <p:cNvPr id="18" name="TextBox 17"/>
          <p:cNvSpPr txBox="1"/>
          <p:nvPr/>
        </p:nvSpPr>
        <p:spPr>
          <a:xfrm>
            <a:off x="654884" y="2374900"/>
            <a:ext cx="1136850" cy="769441"/>
          </a:xfrm>
          <a:prstGeom prst="rect">
            <a:avLst/>
          </a:prstGeom>
          <a:noFill/>
        </p:spPr>
        <p:txBody>
          <a:bodyPr wrap="none" rtlCol="0">
            <a:spAutoFit/>
          </a:bodyPr>
          <a:lstStyle/>
          <a:p>
            <a:r>
              <a:rPr lang="en-US" sz="4400" dirty="0">
                <a:solidFill>
                  <a:schemeClr val="bg1"/>
                </a:solidFill>
                <a:latin typeface="Franklin Gothic Demi Cond" charset="0"/>
                <a:ea typeface="Franklin Gothic Demi Cond" charset="0"/>
                <a:cs typeface="Franklin Gothic Demi Cond" charset="0"/>
              </a:rPr>
              <a:t>20%</a:t>
            </a:r>
          </a:p>
        </p:txBody>
      </p:sp>
      <p:sp>
        <p:nvSpPr>
          <p:cNvPr id="19" name="Rectangle 18"/>
          <p:cNvSpPr/>
          <p:nvPr/>
        </p:nvSpPr>
        <p:spPr>
          <a:xfrm>
            <a:off x="1094949" y="5691974"/>
            <a:ext cx="979627" cy="1077218"/>
          </a:xfrm>
          <a:prstGeom prst="rect">
            <a:avLst/>
          </a:prstGeom>
        </p:spPr>
        <p:txBody>
          <a:bodyPr wrap="none">
            <a:spAutoFit/>
          </a:bodyPr>
          <a:lstStyle/>
          <a:p>
            <a:pPr algn="ctr"/>
            <a:r>
              <a:rPr lang="en-US" sz="1600" dirty="0">
                <a:solidFill>
                  <a:schemeClr val="bg1"/>
                </a:solidFill>
                <a:latin typeface="Franklin Gothic Demi Cond" charset="0"/>
                <a:ea typeface="Franklin Gothic Demi Cond" charset="0"/>
                <a:cs typeface="Franklin Gothic Demi Cond" charset="0"/>
              </a:rPr>
              <a:t>PROJECTS</a:t>
            </a:r>
          </a:p>
          <a:p>
            <a:pPr algn="ctr"/>
            <a:endParaRPr lang="en-US" sz="1600" dirty="0">
              <a:solidFill>
                <a:schemeClr val="bg1"/>
              </a:solidFill>
              <a:latin typeface="Franklin Gothic Demi Cond" charset="0"/>
              <a:ea typeface="Franklin Gothic Demi Cond" charset="0"/>
              <a:cs typeface="Franklin Gothic Demi Cond" charset="0"/>
            </a:endParaRPr>
          </a:p>
          <a:p>
            <a:pPr algn="ctr"/>
            <a:r>
              <a:rPr lang="en-US" sz="1600" dirty="0">
                <a:solidFill>
                  <a:schemeClr val="bg1"/>
                </a:solidFill>
                <a:latin typeface="Franklin Gothic Demi Cond" charset="0"/>
                <a:ea typeface="Franklin Gothic Demi Cond" charset="0"/>
                <a:cs typeface="Franklin Gothic Demi Cond" charset="0"/>
              </a:rPr>
              <a:t>LABS</a:t>
            </a:r>
          </a:p>
          <a:p>
            <a:pPr algn="ctr"/>
            <a:endParaRPr lang="en-US" sz="1600" dirty="0">
              <a:solidFill>
                <a:schemeClr val="bg1"/>
              </a:solidFill>
              <a:latin typeface="Franklin Gothic Demi Cond" charset="0"/>
              <a:ea typeface="Franklin Gothic Demi Cond" charset="0"/>
              <a:cs typeface="Franklin Gothic Demi Cond" charset="0"/>
            </a:endParaRPr>
          </a:p>
        </p:txBody>
      </p:sp>
      <p:pic>
        <p:nvPicPr>
          <p:cNvPr id="21" name="Picture 20"/>
          <p:cNvPicPr>
            <a:picLocks noChangeAspect="1"/>
          </p:cNvPicPr>
          <p:nvPr/>
        </p:nvPicPr>
        <p:blipFill>
          <a:blip r:embed="rId5"/>
          <a:stretch>
            <a:fillRect/>
          </a:stretch>
        </p:blipFill>
        <p:spPr>
          <a:xfrm>
            <a:off x="781075" y="6084056"/>
            <a:ext cx="1778000" cy="88900"/>
          </a:xfrm>
          <a:prstGeom prst="rect">
            <a:avLst/>
          </a:prstGeom>
        </p:spPr>
      </p:pic>
      <p:sp>
        <p:nvSpPr>
          <p:cNvPr id="23" name="Rectangle 22"/>
          <p:cNvSpPr/>
          <p:nvPr/>
        </p:nvSpPr>
        <p:spPr>
          <a:xfrm>
            <a:off x="1904754" y="2289978"/>
            <a:ext cx="5527675" cy="646331"/>
          </a:xfrm>
          <a:prstGeom prst="rect">
            <a:avLst/>
          </a:prstGeom>
        </p:spPr>
        <p:txBody>
          <a:bodyPr wrap="square">
            <a:spAutoFit/>
          </a:bodyPr>
          <a:lstStyle/>
          <a:p>
            <a:r>
              <a:rPr lang="en-US" sz="1200" dirty="0">
                <a:latin typeface="+mj-lt"/>
              </a:rPr>
              <a:t>Do you put forth a consistent, solid effort in class? Do you keep your eyes open &amp; your head off your desk? </a:t>
            </a:r>
            <a:r>
              <a:rPr lang="en-US" sz="1200" dirty="0"/>
              <a:t>Do you complete class notebook assignments on time? If you miss class time you will be required to make it up to receive credit.</a:t>
            </a:r>
          </a:p>
        </p:txBody>
      </p:sp>
      <p:sp>
        <p:nvSpPr>
          <p:cNvPr id="24" name="Rectangle 23"/>
          <p:cNvSpPr/>
          <p:nvPr/>
        </p:nvSpPr>
        <p:spPr>
          <a:xfrm>
            <a:off x="2707594" y="3257799"/>
            <a:ext cx="4531159" cy="1569660"/>
          </a:xfrm>
          <a:prstGeom prst="rect">
            <a:avLst/>
          </a:prstGeom>
        </p:spPr>
        <p:txBody>
          <a:bodyPr wrap="square">
            <a:spAutoFit/>
          </a:bodyPr>
          <a:lstStyle/>
          <a:p>
            <a:r>
              <a:rPr lang="en-US" sz="1200" dirty="0">
                <a:latin typeface="+mj-lt"/>
              </a:rPr>
              <a:t>Throughout the course you will be given homework, readings and notes to complete.</a:t>
            </a:r>
          </a:p>
          <a:p>
            <a:endParaRPr lang="en-US" sz="1200" dirty="0">
              <a:latin typeface="+mj-lt"/>
            </a:endParaRPr>
          </a:p>
          <a:p>
            <a:r>
              <a:rPr lang="en-US" sz="1200" dirty="0">
                <a:latin typeface="+mj-lt"/>
              </a:rPr>
              <a:t>Before each activity you will be given a rubric or criteria for the specific assignment. </a:t>
            </a:r>
          </a:p>
          <a:p>
            <a:endParaRPr lang="en-US" sz="1200" dirty="0">
              <a:latin typeface="+mj-lt"/>
            </a:endParaRPr>
          </a:p>
          <a:p>
            <a:r>
              <a:rPr lang="en-US" sz="1200" dirty="0">
                <a:latin typeface="+mj-lt"/>
              </a:rPr>
              <a:t>Tests and quizzes will be at the end of teach unit. </a:t>
            </a:r>
            <a:endParaRPr lang="en-US" sz="1200" dirty="0" smtClean="0">
              <a:latin typeface="+mj-lt"/>
            </a:endParaRPr>
          </a:p>
          <a:p>
            <a:r>
              <a:rPr lang="en-US" sz="1200" dirty="0" smtClean="0"/>
              <a:t>*</a:t>
            </a:r>
            <a:r>
              <a:rPr lang="en-US" sz="1200" dirty="0"/>
              <a:t>Your final exam will be 25% of your final course grade. </a:t>
            </a:r>
          </a:p>
        </p:txBody>
      </p:sp>
      <p:sp>
        <p:nvSpPr>
          <p:cNvPr id="25" name="Rectangle 24"/>
          <p:cNvSpPr/>
          <p:nvPr/>
        </p:nvSpPr>
        <p:spPr>
          <a:xfrm>
            <a:off x="2671678" y="4733642"/>
            <a:ext cx="5295654" cy="1015663"/>
          </a:xfrm>
          <a:prstGeom prst="rect">
            <a:avLst/>
          </a:prstGeom>
        </p:spPr>
        <p:txBody>
          <a:bodyPr wrap="square">
            <a:spAutoFit/>
          </a:bodyPr>
          <a:lstStyle/>
          <a:p>
            <a:endParaRPr lang="en-US" sz="1200" dirty="0"/>
          </a:p>
          <a:p>
            <a:r>
              <a:rPr lang="en-US" sz="1200" dirty="0"/>
              <a:t>DO YOU TAKE RESPONSIBILITY TO COMPLETE YOUR PROJECTS AND </a:t>
            </a:r>
            <a:endParaRPr lang="en-US" sz="1200" dirty="0" smtClean="0"/>
          </a:p>
          <a:p>
            <a:r>
              <a:rPr lang="en-US" sz="1200" dirty="0" smtClean="0"/>
              <a:t>LABS ON </a:t>
            </a:r>
            <a:r>
              <a:rPr lang="en-US" sz="1200" dirty="0"/>
              <a:t>TIME?</a:t>
            </a:r>
          </a:p>
          <a:p>
            <a:endParaRPr lang="en-US" sz="1200" dirty="0"/>
          </a:p>
          <a:p>
            <a:r>
              <a:rPr lang="en-US" sz="1200" dirty="0"/>
              <a:t>EVERY LAB IS EVALUATED BASED ON THE FOLLOWING:</a:t>
            </a:r>
          </a:p>
        </p:txBody>
      </p:sp>
      <p:pic>
        <p:nvPicPr>
          <p:cNvPr id="26" name="Picture 25"/>
          <p:cNvPicPr>
            <a:picLocks noChangeAspect="1"/>
          </p:cNvPicPr>
          <p:nvPr/>
        </p:nvPicPr>
        <p:blipFill>
          <a:blip r:embed="rId6"/>
          <a:stretch>
            <a:fillRect/>
          </a:stretch>
        </p:blipFill>
        <p:spPr>
          <a:xfrm>
            <a:off x="2663675" y="5719919"/>
            <a:ext cx="1524000" cy="863600"/>
          </a:xfrm>
          <a:prstGeom prst="rect">
            <a:avLst/>
          </a:prstGeom>
        </p:spPr>
      </p:pic>
      <p:sp>
        <p:nvSpPr>
          <p:cNvPr id="27" name="Rectangle 26"/>
          <p:cNvSpPr/>
          <p:nvPr/>
        </p:nvSpPr>
        <p:spPr>
          <a:xfrm>
            <a:off x="4199219" y="5678023"/>
            <a:ext cx="3886200" cy="861774"/>
          </a:xfrm>
          <a:prstGeom prst="rect">
            <a:avLst/>
          </a:prstGeom>
        </p:spPr>
        <p:txBody>
          <a:bodyPr>
            <a:spAutoFit/>
          </a:bodyPr>
          <a:lstStyle/>
          <a:p>
            <a:r>
              <a:rPr lang="en-US" sz="1000" dirty="0"/>
              <a:t>mis </a:t>
            </a:r>
            <a:r>
              <a:rPr lang="en-US" sz="1000" dirty="0" err="1"/>
              <a:t>en</a:t>
            </a:r>
            <a:r>
              <a:rPr lang="en-US" sz="1000" dirty="0"/>
              <a:t> place</a:t>
            </a:r>
          </a:p>
          <a:p>
            <a:r>
              <a:rPr lang="en-US" sz="1000" dirty="0"/>
              <a:t>safety and sanitation</a:t>
            </a:r>
          </a:p>
          <a:p>
            <a:r>
              <a:rPr lang="en-US" sz="1000" dirty="0"/>
              <a:t>teamwork</a:t>
            </a:r>
          </a:p>
          <a:p>
            <a:r>
              <a:rPr lang="en-US" sz="1000" dirty="0"/>
              <a:t>final product</a:t>
            </a:r>
          </a:p>
          <a:p>
            <a:r>
              <a:rPr lang="en-US" sz="1000" dirty="0"/>
              <a:t>specific criteria for the project</a:t>
            </a:r>
          </a:p>
        </p:txBody>
      </p:sp>
      <p:sp>
        <p:nvSpPr>
          <p:cNvPr id="28" name="TextBox 27"/>
          <p:cNvSpPr txBox="1"/>
          <p:nvPr/>
        </p:nvSpPr>
        <p:spPr>
          <a:xfrm rot="152127">
            <a:off x="4215406" y="415014"/>
            <a:ext cx="1932388" cy="1296480"/>
          </a:xfrm>
          <a:custGeom>
            <a:avLst/>
            <a:gdLst>
              <a:gd name="connsiteX0" fmla="*/ 0 w 1932388"/>
              <a:gd name="connsiteY0" fmla="*/ 0 h 1107996"/>
              <a:gd name="connsiteX1" fmla="*/ 1932388 w 1932388"/>
              <a:gd name="connsiteY1" fmla="*/ 0 h 1107996"/>
              <a:gd name="connsiteX2" fmla="*/ 1932388 w 1932388"/>
              <a:gd name="connsiteY2" fmla="*/ 1107996 h 1107996"/>
              <a:gd name="connsiteX3" fmla="*/ 0 w 1932388"/>
              <a:gd name="connsiteY3" fmla="*/ 1107996 h 1107996"/>
              <a:gd name="connsiteX4" fmla="*/ 0 w 1932388"/>
              <a:gd name="connsiteY4" fmla="*/ 0 h 1107996"/>
              <a:gd name="connsiteX0" fmla="*/ 0 w 1932388"/>
              <a:gd name="connsiteY0" fmla="*/ 188484 h 1296480"/>
              <a:gd name="connsiteX1" fmla="*/ 922651 w 1932388"/>
              <a:gd name="connsiteY1" fmla="*/ 0 h 1296480"/>
              <a:gd name="connsiteX2" fmla="*/ 1932388 w 1932388"/>
              <a:gd name="connsiteY2" fmla="*/ 188484 h 1296480"/>
              <a:gd name="connsiteX3" fmla="*/ 1932388 w 1932388"/>
              <a:gd name="connsiteY3" fmla="*/ 1296480 h 1296480"/>
              <a:gd name="connsiteX4" fmla="*/ 0 w 1932388"/>
              <a:gd name="connsiteY4" fmla="*/ 1296480 h 1296480"/>
              <a:gd name="connsiteX5" fmla="*/ 0 w 1932388"/>
              <a:gd name="connsiteY5" fmla="*/ 188484 h 1296480"/>
              <a:gd name="connsiteX0" fmla="*/ 0 w 1932388"/>
              <a:gd name="connsiteY0" fmla="*/ 188484 h 1296480"/>
              <a:gd name="connsiteX1" fmla="*/ 922651 w 1932388"/>
              <a:gd name="connsiteY1" fmla="*/ 0 h 1296480"/>
              <a:gd name="connsiteX2" fmla="*/ 1932388 w 1932388"/>
              <a:gd name="connsiteY2" fmla="*/ 188484 h 1296480"/>
              <a:gd name="connsiteX3" fmla="*/ 1932388 w 1932388"/>
              <a:gd name="connsiteY3" fmla="*/ 1296480 h 1296480"/>
              <a:gd name="connsiteX4" fmla="*/ 922651 w 1932388"/>
              <a:gd name="connsiteY4" fmla="*/ 1049674 h 1296480"/>
              <a:gd name="connsiteX5" fmla="*/ 0 w 1932388"/>
              <a:gd name="connsiteY5" fmla="*/ 1296480 h 1296480"/>
              <a:gd name="connsiteX6" fmla="*/ 0 w 1932388"/>
              <a:gd name="connsiteY6" fmla="*/ 188484 h 1296480"/>
              <a:gd name="connsiteX0" fmla="*/ 0 w 1932388"/>
              <a:gd name="connsiteY0" fmla="*/ 188484 h 1296480"/>
              <a:gd name="connsiteX1" fmla="*/ 922651 w 1932388"/>
              <a:gd name="connsiteY1" fmla="*/ 0 h 1296480"/>
              <a:gd name="connsiteX2" fmla="*/ 1932388 w 1932388"/>
              <a:gd name="connsiteY2" fmla="*/ 188484 h 1296480"/>
              <a:gd name="connsiteX3" fmla="*/ 1932388 w 1932388"/>
              <a:gd name="connsiteY3" fmla="*/ 1296480 h 1296480"/>
              <a:gd name="connsiteX4" fmla="*/ 937165 w 1932388"/>
              <a:gd name="connsiteY4" fmla="*/ 498131 h 1296480"/>
              <a:gd name="connsiteX5" fmla="*/ 0 w 1932388"/>
              <a:gd name="connsiteY5" fmla="*/ 1296480 h 1296480"/>
              <a:gd name="connsiteX6" fmla="*/ 0 w 1932388"/>
              <a:gd name="connsiteY6" fmla="*/ 188484 h 129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2388" h="1296480">
                <a:moveTo>
                  <a:pt x="0" y="188484"/>
                </a:moveTo>
                <a:cubicBezTo>
                  <a:pt x="322065" y="183713"/>
                  <a:pt x="600586" y="4771"/>
                  <a:pt x="922651" y="0"/>
                </a:cubicBezTo>
                <a:lnTo>
                  <a:pt x="1932388" y="188484"/>
                </a:lnTo>
                <a:lnTo>
                  <a:pt x="1932388" y="1296480"/>
                </a:lnTo>
                <a:cubicBezTo>
                  <a:pt x="1595809" y="1291621"/>
                  <a:pt x="1273744" y="502990"/>
                  <a:pt x="937165" y="498131"/>
                </a:cubicBezTo>
                <a:lnTo>
                  <a:pt x="0" y="1296480"/>
                </a:lnTo>
                <a:lnTo>
                  <a:pt x="0" y="188484"/>
                </a:lnTo>
                <a:close/>
              </a:path>
            </a:pathLst>
          </a:custGeom>
          <a:noFill/>
        </p:spPr>
        <p:txBody>
          <a:bodyPr wrap="none" rtlCol="0">
            <a:spAutoFit/>
          </a:bodyPr>
          <a:lstStyle/>
          <a:p>
            <a:r>
              <a:rPr lang="en-US" sz="6600" dirty="0">
                <a:solidFill>
                  <a:schemeClr val="bg1"/>
                </a:solidFill>
                <a:latin typeface="Bakery" charset="0"/>
                <a:ea typeface="Bakery" charset="0"/>
                <a:cs typeface="Bakery" charset="0"/>
              </a:rPr>
              <a:t>grades</a:t>
            </a:r>
          </a:p>
        </p:txBody>
      </p:sp>
      <p:sp>
        <p:nvSpPr>
          <p:cNvPr id="30" name="TextBox 29"/>
          <p:cNvSpPr txBox="1"/>
          <p:nvPr/>
        </p:nvSpPr>
        <p:spPr>
          <a:xfrm>
            <a:off x="829982" y="6452154"/>
            <a:ext cx="6207853" cy="1015663"/>
          </a:xfrm>
          <a:prstGeom prst="rect">
            <a:avLst/>
          </a:prstGeom>
          <a:noFill/>
        </p:spPr>
        <p:txBody>
          <a:bodyPr wrap="none" rtlCol="0">
            <a:spAutoFit/>
          </a:bodyPr>
          <a:lstStyle/>
          <a:p>
            <a:r>
              <a:rPr lang="en-US" sz="6000" dirty="0">
                <a:latin typeface="Bakery" charset="0"/>
                <a:ea typeface="Bakery" charset="0"/>
                <a:cs typeface="Bakery" charset="0"/>
              </a:rPr>
              <a:t>commonly asked questions</a:t>
            </a:r>
          </a:p>
        </p:txBody>
      </p:sp>
      <p:pic>
        <p:nvPicPr>
          <p:cNvPr id="31" name="Picture 30"/>
          <p:cNvPicPr>
            <a:picLocks noChangeAspect="1"/>
          </p:cNvPicPr>
          <p:nvPr/>
        </p:nvPicPr>
        <p:blipFill>
          <a:blip r:embed="rId4"/>
          <a:stretch>
            <a:fillRect/>
          </a:stretch>
        </p:blipFill>
        <p:spPr>
          <a:xfrm>
            <a:off x="419100" y="6418800"/>
            <a:ext cx="6858000" cy="292100"/>
          </a:xfrm>
          <a:prstGeom prst="rect">
            <a:avLst/>
          </a:prstGeom>
        </p:spPr>
      </p:pic>
      <p:sp>
        <p:nvSpPr>
          <p:cNvPr id="32" name="TextBox 31"/>
          <p:cNvSpPr txBox="1"/>
          <p:nvPr/>
        </p:nvSpPr>
        <p:spPr>
          <a:xfrm>
            <a:off x="314117" y="7116887"/>
            <a:ext cx="2271814" cy="2528786"/>
          </a:xfrm>
          <a:prstGeom prst="rect">
            <a:avLst/>
          </a:prstGeom>
          <a:noFill/>
          <a:ln>
            <a:solidFill>
              <a:schemeClr val="tx1"/>
            </a:solidFill>
          </a:ln>
        </p:spPr>
        <p:txBody>
          <a:bodyPr wrap="square" rtlCol="0">
            <a:spAutoFit/>
          </a:bodyPr>
          <a:lstStyle/>
          <a:p>
            <a:endParaRPr lang="en-US"/>
          </a:p>
        </p:txBody>
      </p:sp>
      <p:sp>
        <p:nvSpPr>
          <p:cNvPr id="33" name="TextBox 32"/>
          <p:cNvSpPr txBox="1"/>
          <p:nvPr/>
        </p:nvSpPr>
        <p:spPr>
          <a:xfrm>
            <a:off x="2771947" y="7142712"/>
            <a:ext cx="2271814" cy="2528786"/>
          </a:xfrm>
          <a:prstGeom prst="rect">
            <a:avLst/>
          </a:prstGeom>
          <a:noFill/>
          <a:ln>
            <a:solidFill>
              <a:schemeClr val="tx1"/>
            </a:solidFill>
          </a:ln>
        </p:spPr>
        <p:txBody>
          <a:bodyPr wrap="square" rtlCol="0">
            <a:spAutoFit/>
          </a:bodyPr>
          <a:lstStyle/>
          <a:p>
            <a:endParaRPr lang="en-US" dirty="0"/>
          </a:p>
        </p:txBody>
      </p:sp>
      <p:sp>
        <p:nvSpPr>
          <p:cNvPr id="34" name="TextBox 33"/>
          <p:cNvSpPr txBox="1"/>
          <p:nvPr/>
        </p:nvSpPr>
        <p:spPr>
          <a:xfrm>
            <a:off x="5209255" y="7185096"/>
            <a:ext cx="2271814" cy="2528786"/>
          </a:xfrm>
          <a:prstGeom prst="rect">
            <a:avLst/>
          </a:prstGeom>
          <a:noFill/>
          <a:ln>
            <a:solidFill>
              <a:schemeClr val="tx1"/>
            </a:solidFill>
          </a:ln>
        </p:spPr>
        <p:txBody>
          <a:bodyPr wrap="square" rtlCol="0">
            <a:spAutoFit/>
          </a:bodyPr>
          <a:lstStyle/>
          <a:p>
            <a:endParaRPr lang="en-US"/>
          </a:p>
        </p:txBody>
      </p:sp>
      <p:sp>
        <p:nvSpPr>
          <p:cNvPr id="35" name="Rectangle 34"/>
          <p:cNvSpPr/>
          <p:nvPr/>
        </p:nvSpPr>
        <p:spPr>
          <a:xfrm>
            <a:off x="460035" y="7211045"/>
            <a:ext cx="1979978" cy="276999"/>
          </a:xfrm>
          <a:prstGeom prst="rect">
            <a:avLst/>
          </a:prstGeom>
        </p:spPr>
        <p:txBody>
          <a:bodyPr wrap="square">
            <a:spAutoFit/>
          </a:bodyPr>
          <a:lstStyle/>
          <a:p>
            <a:pPr algn="ctr"/>
            <a:r>
              <a:rPr lang="en-US" sz="1200" i="1" dirty="0"/>
              <a:t>What if I miss a Lab day? </a:t>
            </a:r>
          </a:p>
        </p:txBody>
      </p:sp>
      <p:sp>
        <p:nvSpPr>
          <p:cNvPr id="36" name="Rectangle 35"/>
          <p:cNvSpPr/>
          <p:nvPr/>
        </p:nvSpPr>
        <p:spPr>
          <a:xfrm>
            <a:off x="418257" y="7524142"/>
            <a:ext cx="2110369" cy="1938992"/>
          </a:xfrm>
          <a:prstGeom prst="rect">
            <a:avLst/>
          </a:prstGeom>
        </p:spPr>
        <p:txBody>
          <a:bodyPr wrap="square">
            <a:spAutoFit/>
          </a:bodyPr>
          <a:lstStyle/>
          <a:p>
            <a:r>
              <a:rPr lang="en-US" sz="1200" dirty="0">
                <a:latin typeface="+mj-lt"/>
              </a:rPr>
              <a:t>If you are absent for a lab day you must notify the teacher. Pre arranged absences on a cooking day need to be rescheduled with the teacher. It is your responsibility to notify the teacher before the absence. If you are unexpectedly sick you will lose points until you make it up. </a:t>
            </a:r>
          </a:p>
        </p:txBody>
      </p:sp>
      <p:sp>
        <p:nvSpPr>
          <p:cNvPr id="37" name="Rectangle 36"/>
          <p:cNvSpPr/>
          <p:nvPr/>
        </p:nvSpPr>
        <p:spPr>
          <a:xfrm>
            <a:off x="2939798" y="7252594"/>
            <a:ext cx="1936111" cy="430887"/>
          </a:xfrm>
          <a:prstGeom prst="rect">
            <a:avLst/>
          </a:prstGeom>
        </p:spPr>
        <p:txBody>
          <a:bodyPr wrap="square">
            <a:spAutoFit/>
          </a:bodyPr>
          <a:lstStyle/>
          <a:p>
            <a:pPr algn="ctr"/>
            <a:r>
              <a:rPr lang="en-US" sz="1100" i="1" dirty="0"/>
              <a:t>Do I lose points for </a:t>
            </a:r>
          </a:p>
          <a:p>
            <a:pPr algn="ctr"/>
            <a:r>
              <a:rPr lang="en-US" sz="1100" i="1" dirty="0"/>
              <a:t>late work?</a:t>
            </a:r>
          </a:p>
        </p:txBody>
      </p:sp>
      <p:sp>
        <p:nvSpPr>
          <p:cNvPr id="38" name="Rectangle 37"/>
          <p:cNvSpPr/>
          <p:nvPr/>
        </p:nvSpPr>
        <p:spPr>
          <a:xfrm>
            <a:off x="2751425" y="7840609"/>
            <a:ext cx="2346798" cy="1569660"/>
          </a:xfrm>
          <a:prstGeom prst="rect">
            <a:avLst/>
          </a:prstGeom>
        </p:spPr>
        <p:txBody>
          <a:bodyPr wrap="square">
            <a:spAutoFit/>
          </a:bodyPr>
          <a:lstStyle/>
          <a:p>
            <a:r>
              <a:rPr lang="en-US" sz="1200" dirty="0">
                <a:latin typeface="+mj-lt"/>
              </a:rPr>
              <a:t>Yes. Each homework assignment or project will come with a due date. It is your responsibility to keep track of that due date in your planner. Your assignment value will be reduced by 25% for each day late. Make sure you turn your work in on time! </a:t>
            </a:r>
          </a:p>
        </p:txBody>
      </p:sp>
      <p:sp>
        <p:nvSpPr>
          <p:cNvPr id="39" name="Rectangle 38"/>
          <p:cNvSpPr/>
          <p:nvPr/>
        </p:nvSpPr>
        <p:spPr>
          <a:xfrm>
            <a:off x="5391732" y="7208173"/>
            <a:ext cx="1885783" cy="276999"/>
          </a:xfrm>
          <a:prstGeom prst="rect">
            <a:avLst/>
          </a:prstGeom>
        </p:spPr>
        <p:txBody>
          <a:bodyPr wrap="square">
            <a:spAutoFit/>
          </a:bodyPr>
          <a:lstStyle/>
          <a:p>
            <a:pPr algn="ctr"/>
            <a:r>
              <a:rPr lang="en-US" sz="1200" i="1" dirty="0" smtClean="0"/>
              <a:t>What is FCCLA?</a:t>
            </a:r>
            <a:endParaRPr lang="en-US" sz="1200" i="1" dirty="0"/>
          </a:p>
        </p:txBody>
      </p:sp>
      <p:sp>
        <p:nvSpPr>
          <p:cNvPr id="40" name="Rectangle 39"/>
          <p:cNvSpPr/>
          <p:nvPr/>
        </p:nvSpPr>
        <p:spPr>
          <a:xfrm>
            <a:off x="5193072" y="7551796"/>
            <a:ext cx="2282193" cy="2092881"/>
          </a:xfrm>
          <a:prstGeom prst="rect">
            <a:avLst/>
          </a:prstGeom>
        </p:spPr>
        <p:txBody>
          <a:bodyPr wrap="square">
            <a:spAutoFit/>
          </a:bodyPr>
          <a:lstStyle/>
          <a:p>
            <a:r>
              <a:rPr lang="en-US" sz="1000" dirty="0"/>
              <a:t>Family, Career and Community Leaders of America (FCCLA) is a dynamic and </a:t>
            </a:r>
            <a:r>
              <a:rPr lang="en-US" sz="1000" dirty="0" smtClean="0"/>
              <a:t>effective </a:t>
            </a:r>
            <a:r>
              <a:rPr lang="en-US" sz="1000" dirty="0"/>
              <a:t>national student organization that helps students become leaders and </a:t>
            </a:r>
            <a:r>
              <a:rPr lang="en-US" sz="1000" dirty="0" smtClean="0"/>
              <a:t>address </a:t>
            </a:r>
            <a:r>
              <a:rPr lang="en-US" sz="1000" dirty="0"/>
              <a:t>important personal, family, work and societal issues through Family and Consumer Sciences Education . It is the only career and technical in-school student organization with family as its central focus. Participation in national programs and chapter activities helps members become strong leaders in their families, careers and communities.</a:t>
            </a:r>
          </a:p>
        </p:txBody>
      </p:sp>
      <p:sp>
        <p:nvSpPr>
          <p:cNvPr id="41" name="Rectangle 40"/>
          <p:cNvSpPr/>
          <p:nvPr/>
        </p:nvSpPr>
        <p:spPr>
          <a:xfrm>
            <a:off x="3885655" y="1432961"/>
            <a:ext cx="2647200" cy="369332"/>
          </a:xfrm>
          <a:prstGeom prst="rect">
            <a:avLst/>
          </a:prstGeom>
        </p:spPr>
        <p:txBody>
          <a:bodyPr wrap="none">
            <a:spAutoFit/>
          </a:bodyPr>
          <a:lstStyle/>
          <a:p>
            <a:r>
              <a:rPr lang="en-US" dirty="0">
                <a:latin typeface="+mj-lt"/>
              </a:rPr>
              <a:t>and how they’re weighted</a:t>
            </a:r>
          </a:p>
        </p:txBody>
      </p:sp>
      <p:sp>
        <p:nvSpPr>
          <p:cNvPr id="2" name="Rectangle 1">
            <a:extLst>
              <a:ext uri="{FF2B5EF4-FFF2-40B4-BE49-F238E27FC236}">
                <a16:creationId xmlns:a16="http://schemas.microsoft.com/office/drawing/2014/main" id="{343E8D37-BC87-4644-9318-F69F6855CB28}"/>
              </a:ext>
            </a:extLst>
          </p:cNvPr>
          <p:cNvSpPr/>
          <p:nvPr/>
        </p:nvSpPr>
        <p:spPr>
          <a:xfrm>
            <a:off x="932539" y="3904419"/>
            <a:ext cx="1449820" cy="830997"/>
          </a:xfrm>
          <a:prstGeom prst="rect">
            <a:avLst/>
          </a:prstGeom>
        </p:spPr>
        <p:txBody>
          <a:bodyPr wrap="none">
            <a:spAutoFit/>
          </a:bodyPr>
          <a:lstStyle/>
          <a:p>
            <a:pPr algn="ctr"/>
            <a:r>
              <a:rPr lang="en-US" sz="1600" dirty="0" smtClean="0">
                <a:solidFill>
                  <a:schemeClr val="bg1"/>
                </a:solidFill>
                <a:latin typeface="Franklin Gothic Demi Cond" charset="0"/>
                <a:ea typeface="Franklin Gothic Demi Cond" charset="0"/>
                <a:cs typeface="Franklin Gothic Demi Cond" charset="0"/>
              </a:rPr>
              <a:t>CLASSWORK</a:t>
            </a:r>
          </a:p>
          <a:p>
            <a:endParaRPr lang="en-US" sz="1600" dirty="0">
              <a:solidFill>
                <a:schemeClr val="bg1"/>
              </a:solidFill>
              <a:latin typeface="Franklin Gothic Demi Cond" charset="0"/>
              <a:ea typeface="Franklin Gothic Demi Cond" charset="0"/>
              <a:cs typeface="Franklin Gothic Demi Cond" charset="0"/>
            </a:endParaRPr>
          </a:p>
          <a:p>
            <a:pPr algn="ctr"/>
            <a:r>
              <a:rPr lang="en-US" sz="1600" dirty="0">
                <a:solidFill>
                  <a:schemeClr val="bg1"/>
                </a:solidFill>
                <a:latin typeface="Franklin Gothic Demi Cond" charset="0"/>
                <a:ea typeface="Franklin Gothic Demi Cond" charset="0"/>
                <a:cs typeface="Franklin Gothic Demi Cond" charset="0"/>
              </a:rPr>
              <a:t>TESTS/QUIZZES</a:t>
            </a:r>
          </a:p>
        </p:txBody>
      </p:sp>
      <p:pic>
        <p:nvPicPr>
          <p:cNvPr id="42" name="Picture 41">
            <a:extLst>
              <a:ext uri="{FF2B5EF4-FFF2-40B4-BE49-F238E27FC236}">
                <a16:creationId xmlns:a16="http://schemas.microsoft.com/office/drawing/2014/main" id="{AD817837-781E-4A1B-9094-D308110809F8}"/>
              </a:ext>
            </a:extLst>
          </p:cNvPr>
          <p:cNvPicPr>
            <a:picLocks noChangeAspect="1"/>
          </p:cNvPicPr>
          <p:nvPr/>
        </p:nvPicPr>
        <p:blipFill>
          <a:blip r:embed="rId5"/>
          <a:stretch>
            <a:fillRect/>
          </a:stretch>
        </p:blipFill>
        <p:spPr>
          <a:xfrm>
            <a:off x="768449" y="4290665"/>
            <a:ext cx="1778000" cy="88900"/>
          </a:xfrm>
          <a:prstGeom prst="rect">
            <a:avLst/>
          </a:prstGeom>
        </p:spPr>
      </p:pic>
    </p:spTree>
    <p:extLst>
      <p:ext uri="{BB962C8B-B14F-4D97-AF65-F5344CB8AC3E}">
        <p14:creationId xmlns:p14="http://schemas.microsoft.com/office/powerpoint/2010/main" val="1235706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2932" y="63319"/>
            <a:ext cx="7277975" cy="998370"/>
          </a:xfrm>
          <a:prstGeom prst="rect">
            <a:avLst/>
          </a:prstGeom>
        </p:spPr>
      </p:pic>
      <p:sp>
        <p:nvSpPr>
          <p:cNvPr id="6" name="TextBox 5"/>
          <p:cNvSpPr txBox="1"/>
          <p:nvPr/>
        </p:nvSpPr>
        <p:spPr>
          <a:xfrm>
            <a:off x="3076858" y="107582"/>
            <a:ext cx="1757548" cy="954107"/>
          </a:xfrm>
          <a:prstGeom prst="rect">
            <a:avLst/>
          </a:prstGeom>
          <a:noFill/>
        </p:spPr>
        <p:txBody>
          <a:bodyPr wrap="square" rtlCol="0">
            <a:spAutoFit/>
          </a:bodyPr>
          <a:lstStyle/>
          <a:p>
            <a:pPr algn="ctr"/>
            <a:r>
              <a:rPr lang="en-US" sz="2800" dirty="0">
                <a:latin typeface="Bakery" charset="0"/>
                <a:ea typeface="Bakery" charset="0"/>
                <a:cs typeface="Bakery" charset="0"/>
              </a:rPr>
              <a:t>units </a:t>
            </a:r>
          </a:p>
          <a:p>
            <a:pPr algn="ctr"/>
            <a:r>
              <a:rPr lang="en-US" sz="2800" dirty="0">
                <a:latin typeface="Bakery" charset="0"/>
                <a:ea typeface="Bakery" charset="0"/>
                <a:cs typeface="Bakery" charset="0"/>
              </a:rPr>
              <a:t>study </a:t>
            </a:r>
          </a:p>
        </p:txBody>
      </p:sp>
      <p:sp>
        <p:nvSpPr>
          <p:cNvPr id="7" name="TextBox 6"/>
          <p:cNvSpPr txBox="1"/>
          <p:nvPr/>
        </p:nvSpPr>
        <p:spPr>
          <a:xfrm>
            <a:off x="3764544" y="486183"/>
            <a:ext cx="312906" cy="230832"/>
          </a:xfrm>
          <a:prstGeom prst="rect">
            <a:avLst/>
          </a:prstGeom>
          <a:noFill/>
        </p:spPr>
        <p:txBody>
          <a:bodyPr wrap="none" rtlCol="0">
            <a:spAutoFit/>
          </a:bodyPr>
          <a:lstStyle/>
          <a:p>
            <a:r>
              <a:rPr lang="en-US" sz="900" dirty="0">
                <a:latin typeface="+mj-lt"/>
              </a:rPr>
              <a:t>OF</a:t>
            </a:r>
          </a:p>
        </p:txBody>
      </p:sp>
      <p:pic>
        <p:nvPicPr>
          <p:cNvPr id="8" name="Picture 7"/>
          <p:cNvPicPr>
            <a:picLocks noChangeAspect="1"/>
          </p:cNvPicPr>
          <p:nvPr/>
        </p:nvPicPr>
        <p:blipFill>
          <a:blip r:embed="rId4"/>
          <a:stretch>
            <a:fillRect/>
          </a:stretch>
        </p:blipFill>
        <p:spPr>
          <a:xfrm>
            <a:off x="539332" y="8088373"/>
            <a:ext cx="6832600" cy="762000"/>
          </a:xfrm>
          <a:prstGeom prst="rect">
            <a:avLst/>
          </a:prstGeom>
        </p:spPr>
      </p:pic>
      <p:sp>
        <p:nvSpPr>
          <p:cNvPr id="9" name="TextBox 8"/>
          <p:cNvSpPr txBox="1"/>
          <p:nvPr/>
        </p:nvSpPr>
        <p:spPr>
          <a:xfrm>
            <a:off x="3060258" y="8071009"/>
            <a:ext cx="1790747" cy="769441"/>
          </a:xfrm>
          <a:prstGeom prst="rect">
            <a:avLst/>
          </a:prstGeom>
          <a:noFill/>
        </p:spPr>
        <p:txBody>
          <a:bodyPr wrap="none" rtlCol="0">
            <a:spAutoFit/>
          </a:bodyPr>
          <a:lstStyle/>
          <a:p>
            <a:r>
              <a:rPr lang="en-US" sz="4400" dirty="0">
                <a:latin typeface="Bakery" charset="0"/>
                <a:ea typeface="Bakery" charset="0"/>
                <a:cs typeface="Bakery" charset="0"/>
              </a:rPr>
              <a:t>signature</a:t>
            </a:r>
          </a:p>
        </p:txBody>
      </p:sp>
      <p:sp>
        <p:nvSpPr>
          <p:cNvPr id="10" name="Rectangle 9"/>
          <p:cNvSpPr/>
          <p:nvPr/>
        </p:nvSpPr>
        <p:spPr>
          <a:xfrm>
            <a:off x="504697" y="8800404"/>
            <a:ext cx="6775270" cy="369332"/>
          </a:xfrm>
          <a:prstGeom prst="rect">
            <a:avLst/>
          </a:prstGeom>
        </p:spPr>
        <p:txBody>
          <a:bodyPr wrap="square">
            <a:spAutoFit/>
          </a:bodyPr>
          <a:lstStyle/>
          <a:p>
            <a:pPr algn="ctr"/>
            <a:r>
              <a:rPr lang="en-US" sz="900" dirty="0">
                <a:latin typeface="+mj-lt"/>
              </a:rPr>
              <a:t>Share this syllabus with your parents and let them know what you’ll be up to this year, and </a:t>
            </a:r>
            <a:r>
              <a:rPr lang="en-US" sz="900" dirty="0" smtClean="0">
                <a:latin typeface="+mj-lt"/>
              </a:rPr>
              <a:t>return with </a:t>
            </a:r>
            <a:r>
              <a:rPr lang="en-US" sz="900" dirty="0">
                <a:latin typeface="+mj-lt"/>
              </a:rPr>
              <a:t>your parent or guardian’s </a:t>
            </a:r>
            <a:r>
              <a:rPr lang="en-US" sz="900" dirty="0" smtClean="0">
                <a:latin typeface="+mj-lt"/>
              </a:rPr>
              <a:t>signature. </a:t>
            </a:r>
            <a:r>
              <a:rPr lang="en-US" sz="900" dirty="0">
                <a:latin typeface="+mj-lt"/>
              </a:rPr>
              <a:t>It’s important </a:t>
            </a:r>
            <a:r>
              <a:rPr lang="en-US" sz="900" dirty="0" smtClean="0">
                <a:latin typeface="+mj-lt"/>
              </a:rPr>
              <a:t>to include </a:t>
            </a:r>
            <a:r>
              <a:rPr lang="en-US" sz="900" dirty="0">
                <a:latin typeface="+mj-lt"/>
              </a:rPr>
              <a:t>your family in your education to ensure you get the help, reminders, and support you </a:t>
            </a:r>
            <a:r>
              <a:rPr lang="en-US" sz="900" dirty="0" smtClean="0">
                <a:latin typeface="+mj-lt"/>
              </a:rPr>
              <a:t>need to </a:t>
            </a:r>
            <a:r>
              <a:rPr lang="en-US" sz="900" dirty="0">
                <a:latin typeface="+mj-lt"/>
              </a:rPr>
              <a:t>succeed.</a:t>
            </a:r>
          </a:p>
        </p:txBody>
      </p:sp>
      <p:pic>
        <p:nvPicPr>
          <p:cNvPr id="11" name="Picture 10"/>
          <p:cNvPicPr>
            <a:picLocks noChangeAspect="1"/>
          </p:cNvPicPr>
          <p:nvPr/>
        </p:nvPicPr>
        <p:blipFill>
          <a:blip r:embed="rId5"/>
          <a:stretch>
            <a:fillRect/>
          </a:stretch>
        </p:blipFill>
        <p:spPr>
          <a:xfrm>
            <a:off x="769329" y="9647562"/>
            <a:ext cx="2794000" cy="38100"/>
          </a:xfrm>
          <a:prstGeom prst="rect">
            <a:avLst/>
          </a:prstGeom>
        </p:spPr>
      </p:pic>
      <p:pic>
        <p:nvPicPr>
          <p:cNvPr id="12" name="Picture 11"/>
          <p:cNvPicPr>
            <a:picLocks noChangeAspect="1"/>
          </p:cNvPicPr>
          <p:nvPr/>
        </p:nvPicPr>
        <p:blipFill>
          <a:blip r:embed="rId5"/>
          <a:stretch>
            <a:fillRect/>
          </a:stretch>
        </p:blipFill>
        <p:spPr>
          <a:xfrm>
            <a:off x="4254500" y="9679339"/>
            <a:ext cx="2794000" cy="38100"/>
          </a:xfrm>
          <a:prstGeom prst="rect">
            <a:avLst/>
          </a:prstGeom>
        </p:spPr>
      </p:pic>
      <p:sp>
        <p:nvSpPr>
          <p:cNvPr id="13" name="TextBox 12"/>
          <p:cNvSpPr txBox="1"/>
          <p:nvPr/>
        </p:nvSpPr>
        <p:spPr>
          <a:xfrm>
            <a:off x="1630285" y="9643752"/>
            <a:ext cx="1072088" cy="276999"/>
          </a:xfrm>
          <a:prstGeom prst="rect">
            <a:avLst/>
          </a:prstGeom>
          <a:noFill/>
        </p:spPr>
        <p:txBody>
          <a:bodyPr wrap="none" rtlCol="0">
            <a:spAutoFit/>
          </a:bodyPr>
          <a:lstStyle/>
          <a:p>
            <a:r>
              <a:rPr lang="en-US" sz="1200" dirty="0">
                <a:latin typeface="+mj-lt"/>
              </a:rPr>
              <a:t>your signature</a:t>
            </a:r>
          </a:p>
        </p:txBody>
      </p:sp>
      <p:sp>
        <p:nvSpPr>
          <p:cNvPr id="14" name="TextBox 13"/>
          <p:cNvSpPr txBox="1"/>
          <p:nvPr/>
        </p:nvSpPr>
        <p:spPr>
          <a:xfrm>
            <a:off x="4647870" y="9666612"/>
            <a:ext cx="2197396" cy="276999"/>
          </a:xfrm>
          <a:prstGeom prst="rect">
            <a:avLst/>
          </a:prstGeom>
          <a:noFill/>
        </p:spPr>
        <p:txBody>
          <a:bodyPr wrap="none" rtlCol="0">
            <a:spAutoFit/>
          </a:bodyPr>
          <a:lstStyle/>
          <a:p>
            <a:r>
              <a:rPr lang="en-US" sz="1200" dirty="0">
                <a:latin typeface="+mj-lt"/>
              </a:rPr>
              <a:t>your parent/guardian’s signature</a:t>
            </a:r>
          </a:p>
        </p:txBody>
      </p:sp>
      <p:sp>
        <p:nvSpPr>
          <p:cNvPr id="5" name="Rectangle 1"/>
          <p:cNvSpPr>
            <a:spLocks noChangeArrowheads="1"/>
          </p:cNvSpPr>
          <p:nvPr/>
        </p:nvSpPr>
        <p:spPr bwMode="auto">
          <a:xfrm>
            <a:off x="723900" y="3590925"/>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Table 16"/>
          <p:cNvGraphicFramePr>
            <a:graphicFrameLocks noGrp="1"/>
          </p:cNvGraphicFramePr>
          <p:nvPr>
            <p:extLst>
              <p:ext uri="{D42A27DB-BD31-4B8C-83A1-F6EECF244321}">
                <p14:modId xmlns:p14="http://schemas.microsoft.com/office/powerpoint/2010/main" val="2578801700"/>
              </p:ext>
            </p:extLst>
          </p:nvPr>
        </p:nvGraphicFramePr>
        <p:xfrm>
          <a:off x="723900" y="1054218"/>
          <a:ext cx="6324600" cy="3506840"/>
        </p:xfrm>
        <a:graphic>
          <a:graphicData uri="http://schemas.openxmlformats.org/drawingml/2006/table">
            <a:tbl>
              <a:tblPr/>
              <a:tblGrid>
                <a:gridCol w="743174">
                  <a:extLst>
                    <a:ext uri="{9D8B030D-6E8A-4147-A177-3AD203B41FA5}">
                      <a16:colId xmlns:a16="http://schemas.microsoft.com/office/drawing/2014/main" val="1828937508"/>
                    </a:ext>
                  </a:extLst>
                </a:gridCol>
                <a:gridCol w="5581426">
                  <a:extLst>
                    <a:ext uri="{9D8B030D-6E8A-4147-A177-3AD203B41FA5}">
                      <a16:colId xmlns:a16="http://schemas.microsoft.com/office/drawing/2014/main" val="2288244657"/>
                    </a:ext>
                  </a:extLst>
                </a:gridCol>
              </a:tblGrid>
              <a:tr h="161290">
                <a:tc>
                  <a:txBody>
                    <a:bodyPr/>
                    <a:lstStyle/>
                    <a:p>
                      <a:pPr marL="0" marR="0" algn="ctr">
                        <a:lnSpc>
                          <a:spcPts val="1200"/>
                        </a:lnSpc>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ts val="1200"/>
                        </a:lnSpc>
                        <a:spcBef>
                          <a:spcPts val="0"/>
                        </a:spcBef>
                        <a:spcAft>
                          <a:spcPts val="0"/>
                        </a:spcAft>
                      </a:pPr>
                      <a:r>
                        <a:rPr lang="en-US" sz="1000" b="1" cap="all">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Culinary Arts and Hospitality Industry</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098726421"/>
                  </a:ext>
                </a:extLst>
              </a:tr>
              <a:tr h="125095">
                <a:tc>
                  <a:txBody>
                    <a:bodyPr/>
                    <a:lstStyle/>
                    <a:p>
                      <a:pPr marL="0" marR="0" algn="ctr">
                        <a:lnSpc>
                          <a:spcPts val="1200"/>
                        </a:lnSpc>
                        <a:spcBef>
                          <a:spcPts val="0"/>
                        </a:spcBef>
                        <a:spcAft>
                          <a:spcPts val="0"/>
                        </a:spcAft>
                      </a:pPr>
                      <a:r>
                        <a:rPr lang="en-US" sz="10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FC01.00</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ts val="1200"/>
                        </a:lnSpc>
                        <a:spcBef>
                          <a:spcPts val="0"/>
                        </a:spcBef>
                        <a:spcAft>
                          <a:spcPts val="0"/>
                        </a:spcAft>
                      </a:pPr>
                      <a:r>
                        <a:rPr lang="en-US" sz="10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Examine the skills necessary to be a culinary professional.</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163948190"/>
                  </a:ext>
                </a:extLst>
              </a:tr>
              <a:tr h="161290">
                <a:tc>
                  <a:txBody>
                    <a:bodyPr/>
                    <a:lstStyle/>
                    <a:p>
                      <a:pPr marL="0" marR="0" algn="ctr">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FC01.01</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Utilize communication skills in the industry.</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8837"/>
                  </a:ext>
                </a:extLst>
              </a:tr>
              <a:tr h="161290">
                <a:tc>
                  <a:txBody>
                    <a:bodyPr/>
                    <a:lstStyle/>
                    <a:p>
                      <a:pPr marL="0" marR="0" algn="ctr">
                        <a:lnSpc>
                          <a:spcPts val="1200"/>
                        </a:lnSpc>
                        <a:spcBef>
                          <a:spcPts val="0"/>
                        </a:spcBef>
                        <a:spcAft>
                          <a:spcPts val="0"/>
                        </a:spcAft>
                      </a:pPr>
                      <a:r>
                        <a:rPr lang="en-U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n-US" sz="1200" dirty="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0"/>
                        </a:spcAft>
                      </a:pPr>
                      <a:r>
                        <a:rPr lang="en-US" sz="1000" b="1" cap="all">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Culinary Arts and Hospitality Industry</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0604711"/>
                  </a:ext>
                </a:extLst>
              </a:tr>
              <a:tr h="161290">
                <a:tc>
                  <a:txBody>
                    <a:bodyPr/>
                    <a:lstStyle/>
                    <a:p>
                      <a:pPr marL="0" marR="0" algn="ctr">
                        <a:lnSpc>
                          <a:spcPts val="1200"/>
                        </a:lnSpc>
                        <a:spcBef>
                          <a:spcPts val="0"/>
                        </a:spcBef>
                        <a:spcAft>
                          <a:spcPts val="0"/>
                        </a:spcAft>
                      </a:pPr>
                      <a:r>
                        <a:rPr lang="en-US" sz="10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FC01.00</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0"/>
                        </a:spcAft>
                      </a:pPr>
                      <a:r>
                        <a:rPr lang="en-US" sz="10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Examine the skills necessary to be a culinary professional.</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981588"/>
                  </a:ext>
                </a:extLst>
              </a:tr>
              <a:tr h="161290">
                <a:tc>
                  <a:txBody>
                    <a:bodyPr/>
                    <a:lstStyle/>
                    <a:p>
                      <a:pPr marL="0" marR="0" algn="ctr">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FC01.01</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Utilize communication skills in the industry.</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9335918"/>
                  </a:ext>
                </a:extLst>
              </a:tr>
              <a:tr h="161290">
                <a:tc>
                  <a:txBody>
                    <a:bodyPr/>
                    <a:lstStyle/>
                    <a:p>
                      <a:pPr marL="0" marR="0" algn="ctr">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FC01.02</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Summarize positive work ethics.</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5698990"/>
                  </a:ext>
                </a:extLst>
              </a:tr>
              <a:tr h="161290">
                <a:tc>
                  <a:txBody>
                    <a:bodyPr/>
                    <a:lstStyle/>
                    <a:p>
                      <a:pPr marL="0" marR="0" algn="ctr">
                        <a:lnSpc>
                          <a:spcPts val="1200"/>
                        </a:lnSpc>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FC02.00</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ts val="1200"/>
                        </a:lnSpc>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Discuss career opportunities and trends in the industry.</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055496394"/>
                  </a:ext>
                </a:extLst>
              </a:tr>
              <a:tr h="161290">
                <a:tc>
                  <a:txBody>
                    <a:bodyPr/>
                    <a:lstStyle/>
                    <a:p>
                      <a:pPr marL="0" marR="0" algn="ctr">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FC02.01</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Examine career opportunities in the culinary and hospitality industry.</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88919"/>
                  </a:ext>
                </a:extLst>
              </a:tr>
              <a:tr h="161290">
                <a:tc>
                  <a:txBody>
                    <a:bodyPr/>
                    <a:lstStyle/>
                    <a:p>
                      <a:pPr marL="0" marR="0" algn="ctr">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FC02.02</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Examine trends in the culinary and hospitality industry.</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8619164"/>
                  </a:ext>
                </a:extLst>
              </a:tr>
              <a:tr h="161290">
                <a:tc>
                  <a:txBody>
                    <a:bodyPr/>
                    <a:lstStyle/>
                    <a:p>
                      <a:pPr marL="0" marR="0" algn="ctr">
                        <a:lnSpc>
                          <a:spcPts val="1200"/>
                        </a:lnSpc>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ts val="1200"/>
                        </a:lnSpc>
                        <a:spcBef>
                          <a:spcPts val="0"/>
                        </a:spcBef>
                        <a:spcAft>
                          <a:spcPts val="0"/>
                        </a:spcAft>
                      </a:pPr>
                      <a:r>
                        <a:rPr lang="en-US" sz="1000" b="1" cap="all">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SAfety and sanitation (ServSafe</a:t>
                      </a:r>
                      <a:r>
                        <a:rPr lang="en-US" sz="1000" b="1" cap="all">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000" b="1" cap="all">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Certification program)</a:t>
                      </a:r>
                      <a:endParaRPr lang="en-US" sz="10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890517898"/>
                  </a:ext>
                </a:extLst>
              </a:tr>
              <a:tr h="161290">
                <a:tc>
                  <a:txBody>
                    <a:bodyPr/>
                    <a:lstStyle/>
                    <a:p>
                      <a:pPr marL="0" marR="0" algn="ctr">
                        <a:lnSpc>
                          <a:spcPts val="1200"/>
                        </a:lnSpc>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FC03.00</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ts val="1200"/>
                        </a:lnSpc>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Apply causes of foodborne illness.</a:t>
                      </a:r>
                      <a:endParaRPr lang="en-US" sz="10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201621234"/>
                  </a:ext>
                </a:extLst>
              </a:tr>
              <a:tr h="161290">
                <a:tc>
                  <a:txBody>
                    <a:bodyPr/>
                    <a:lstStyle/>
                    <a:p>
                      <a:pPr marL="0" marR="0" algn="ctr">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FC03.01</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Apply knowledge of food safety issues.</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302819"/>
                  </a:ext>
                </a:extLst>
              </a:tr>
              <a:tr h="161290">
                <a:tc>
                  <a:txBody>
                    <a:bodyPr/>
                    <a:lstStyle/>
                    <a:p>
                      <a:pPr marL="0" marR="0" algn="ctr">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FC03.02</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Apply knowledge of foodborne contaminants and food allergies</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5957"/>
                  </a:ext>
                </a:extLst>
              </a:tr>
              <a:tr h="161290">
                <a:tc>
                  <a:txBody>
                    <a:bodyPr/>
                    <a:lstStyle/>
                    <a:p>
                      <a:pPr marL="0" marR="0" algn="ctr">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FC03.03</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Apply the food handlers’ responsibilities in preventing contamination of food.</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507845"/>
                  </a:ext>
                </a:extLst>
              </a:tr>
              <a:tr h="289930">
                <a:tc>
                  <a:txBody>
                    <a:bodyPr/>
                    <a:lstStyle/>
                    <a:p>
                      <a:pPr marL="0" marR="0" algn="ctr">
                        <a:lnSpc>
                          <a:spcPts val="1200"/>
                        </a:lnSpc>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FC04.00</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ts val="1200"/>
                        </a:lnSpc>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Apply the factors that influence food safety.</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664734766"/>
                  </a:ext>
                </a:extLst>
              </a:tr>
              <a:tr h="161290">
                <a:tc>
                  <a:txBody>
                    <a:bodyPr/>
                    <a:lstStyle/>
                    <a:p>
                      <a:pPr marL="0" marR="0" algn="ctr">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FC04.01</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Apply the skills to avoid the hazards in the flow of food.</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8797848"/>
                  </a:ext>
                </a:extLst>
              </a:tr>
              <a:tr h="161290">
                <a:tc>
                  <a:txBody>
                    <a:bodyPr/>
                    <a:lstStyle/>
                    <a:p>
                      <a:pPr marL="0" marR="0" algn="ctr">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FC04.02</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Apply procedures involved in purchasing, receiving and storage of food</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795815"/>
                  </a:ext>
                </a:extLst>
              </a:tr>
              <a:tr h="161290">
                <a:tc>
                  <a:txBody>
                    <a:bodyPr/>
                    <a:lstStyle/>
                    <a:p>
                      <a:pPr marL="0" marR="0" algn="ctr">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FC04.03</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Apply safety procedures involved in food preparation</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9691338"/>
                  </a:ext>
                </a:extLst>
              </a:tr>
              <a:tr h="161290">
                <a:tc>
                  <a:txBody>
                    <a:bodyPr/>
                    <a:lstStyle/>
                    <a:p>
                      <a:pPr marL="0" marR="0" algn="ctr">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FC04.04</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Apply rules for holding and serving food safely</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313886"/>
                  </a:ext>
                </a:extLst>
              </a:tr>
              <a:tr h="161290">
                <a:tc>
                  <a:txBody>
                    <a:bodyPr/>
                    <a:lstStyle/>
                    <a:p>
                      <a:pPr marL="0" marR="0" algn="ctr">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FC04.05</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0"/>
                        </a:spcAft>
                      </a:pPr>
                      <a:r>
                        <a:rPr lang="en-US" sz="10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Apply food safety management systems</a:t>
                      </a:r>
                      <a:endParaRPr lang="en-US" sz="1200" dirty="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5900256"/>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911994707"/>
              </p:ext>
            </p:extLst>
          </p:nvPr>
        </p:nvGraphicFramePr>
        <p:xfrm>
          <a:off x="723900" y="4597914"/>
          <a:ext cx="6304231" cy="4398847"/>
        </p:xfrm>
        <a:graphic>
          <a:graphicData uri="http://schemas.openxmlformats.org/drawingml/2006/table">
            <a:tbl>
              <a:tblPr/>
              <a:tblGrid>
                <a:gridCol w="680085">
                  <a:extLst>
                    <a:ext uri="{9D8B030D-6E8A-4147-A177-3AD203B41FA5}">
                      <a16:colId xmlns:a16="http://schemas.microsoft.com/office/drawing/2014/main" val="1710456777"/>
                    </a:ext>
                  </a:extLst>
                </a:gridCol>
                <a:gridCol w="5624146">
                  <a:extLst>
                    <a:ext uri="{9D8B030D-6E8A-4147-A177-3AD203B41FA5}">
                      <a16:colId xmlns:a16="http://schemas.microsoft.com/office/drawing/2014/main" val="3912361779"/>
                    </a:ext>
                  </a:extLst>
                </a:gridCol>
              </a:tblGrid>
              <a:tr h="226510">
                <a:tc>
                  <a:txBody>
                    <a:bodyPr/>
                    <a:lstStyle/>
                    <a:p>
                      <a:pPr marL="0" marR="0" algn="ctr">
                        <a:lnSpc>
                          <a:spcPts val="1200"/>
                        </a:lnSpc>
                        <a:spcBef>
                          <a:spcPts val="0"/>
                        </a:spcBef>
                        <a:spcAft>
                          <a:spcPts val="0"/>
                        </a:spcAft>
                      </a:pPr>
                      <a:r>
                        <a:rPr lang="en-US" sz="1000" dirty="0" smtClean="0">
                          <a:solidFill>
                            <a:srgbClr val="000000"/>
                          </a:solidFill>
                          <a:effectLst/>
                          <a:latin typeface="CG Times"/>
                          <a:ea typeface="Times New Roman" panose="02020603050405020304" pitchFamily="18" charset="0"/>
                          <a:cs typeface="Times New Roman" panose="02020603050405020304" pitchFamily="18" charset="0"/>
                        </a:rPr>
                        <a:t>FC05.00</a:t>
                      </a:r>
                      <a:endParaRPr lang="en-US" sz="1000" dirty="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lvl="0" indent="0" algn="l" defTabSz="777240" rtl="0" eaLnBrk="1" fontAlgn="auto" latinLnBrk="0" hangingPunct="1">
                        <a:lnSpc>
                          <a:spcPts val="1200"/>
                        </a:lnSpc>
                        <a:spcBef>
                          <a:spcPts val="0"/>
                        </a:spcBef>
                        <a:spcAft>
                          <a:spcPts val="0"/>
                        </a:spcAft>
                        <a:buClrTx/>
                        <a:buSzTx/>
                        <a:buFontTx/>
                        <a:buNone/>
                        <a:tabLst/>
                        <a:defRPr/>
                      </a:pPr>
                      <a:r>
                        <a:rPr lang="en-US" sz="10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Analyze safe facilities, pest management and sanitation</a:t>
                      </a:r>
                      <a:endParaRPr lang="en-US" sz="1200" dirty="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90192002"/>
                  </a:ext>
                </a:extLst>
              </a:tr>
              <a:tr h="195643">
                <a:tc>
                  <a:txBody>
                    <a:bodyPr/>
                    <a:lstStyle/>
                    <a:p>
                      <a:pPr marL="0" marR="0" lvl="0" indent="0" algn="ctr" defTabSz="777240" rtl="0" eaLnBrk="1" fontAlgn="auto" latinLnBrk="0" hangingPunct="1">
                        <a:lnSpc>
                          <a:spcPts val="1200"/>
                        </a:lnSpc>
                        <a:spcBef>
                          <a:spcPts val="0"/>
                        </a:spcBef>
                        <a:spcAft>
                          <a:spcPts val="0"/>
                        </a:spcAft>
                        <a:buClrTx/>
                        <a:buSzTx/>
                        <a:buFontTx/>
                        <a:buNone/>
                        <a:tabLst/>
                        <a:defRPr/>
                      </a:pPr>
                      <a:r>
                        <a:rPr lang="en-US" sz="1000" i="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FC05.01</a:t>
                      </a:r>
                      <a:endParaRPr lang="en-US" sz="1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ctr">
                        <a:lnSpc>
                          <a:spcPts val="1200"/>
                        </a:lnSpc>
                        <a:spcBef>
                          <a:spcPts val="0"/>
                        </a:spcBef>
                        <a:spcAft>
                          <a:spcPts val="0"/>
                        </a:spcAft>
                      </a:pPr>
                      <a:endParaRPr lang="en-US" sz="1200" dirty="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777240" rtl="0" eaLnBrk="1" fontAlgn="auto" latinLnBrk="0" hangingPunct="1">
                        <a:lnSpc>
                          <a:spcPts val="1200"/>
                        </a:lnSpc>
                        <a:spcBef>
                          <a:spcPts val="0"/>
                        </a:spcBef>
                        <a:spcAft>
                          <a:spcPts val="0"/>
                        </a:spcAft>
                        <a:buClrTx/>
                        <a:buSzTx/>
                        <a:buFontTx/>
                        <a:buNone/>
                        <a:tabLst/>
                        <a:defRPr/>
                      </a:pPr>
                      <a:r>
                        <a:rPr lang="en-US" sz="1000"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Analyze safe facilities and pest management</a:t>
                      </a:r>
                      <a:endParaRPr lang="en-US" sz="1200" dirty="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30199624"/>
                  </a:ext>
                </a:extLst>
              </a:tr>
              <a:tr h="195643">
                <a:tc>
                  <a:txBody>
                    <a:bodyPr/>
                    <a:lstStyle/>
                    <a:p>
                      <a:pPr marL="0" marR="0" algn="ctr">
                        <a:lnSpc>
                          <a:spcPts val="1200"/>
                        </a:lnSpc>
                        <a:spcBef>
                          <a:spcPts val="0"/>
                        </a:spcBef>
                        <a:spcAft>
                          <a:spcPts val="0"/>
                        </a:spcAft>
                      </a:pPr>
                      <a:r>
                        <a:rPr lang="en-US" sz="1000"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FC05.02</a:t>
                      </a:r>
                      <a:endParaRPr lang="en-US" sz="1200" dirty="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0"/>
                        </a:spcAft>
                      </a:pPr>
                      <a:r>
                        <a:rPr lang="en-US" sz="1000"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Apply</a:t>
                      </a:r>
                      <a:r>
                        <a:rPr lang="en-US" sz="1000" i="1"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cleaning and sanitizing guidelines for a food service facility and equipment</a:t>
                      </a:r>
                      <a:endParaRPr lang="en-US" sz="1200" dirty="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8041089"/>
                  </a:ext>
                </a:extLst>
              </a:tr>
              <a:tr h="241243">
                <a:tc>
                  <a:txBody>
                    <a:bodyPr/>
                    <a:lstStyle/>
                    <a:p>
                      <a:pPr marL="0" marR="0" algn="ctr">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FC05.02</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Apply cleaning and sanitizing guidelines for a food service facility and equipment</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6803477"/>
                  </a:ext>
                </a:extLst>
              </a:tr>
              <a:tr h="161731">
                <a:tc>
                  <a:txBody>
                    <a:bodyPr/>
                    <a:lstStyle/>
                    <a:p>
                      <a:pPr marL="0" marR="0" algn="ctr">
                        <a:lnSpc>
                          <a:spcPts val="1200"/>
                        </a:lnSpc>
                        <a:spcBef>
                          <a:spcPts val="0"/>
                        </a:spcBef>
                        <a:spcAft>
                          <a:spcPts val="0"/>
                        </a:spcAft>
                      </a:pPr>
                      <a:r>
                        <a:rPr lang="en-US" sz="10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ts val="1200"/>
                        </a:lnSpc>
                        <a:spcBef>
                          <a:spcPts val="0"/>
                        </a:spcBef>
                        <a:spcAft>
                          <a:spcPts val="0"/>
                        </a:spcAft>
                      </a:pPr>
                      <a:r>
                        <a:rPr lang="en-US" sz="10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BASIC CULINARY FUNDAMENTAL</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338620776"/>
                  </a:ext>
                </a:extLst>
              </a:tr>
              <a:tr h="161731">
                <a:tc>
                  <a:txBody>
                    <a:bodyPr/>
                    <a:lstStyle/>
                    <a:p>
                      <a:pPr marL="0" marR="0" algn="ctr">
                        <a:lnSpc>
                          <a:spcPts val="1200"/>
                        </a:lnSpc>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FC06.00</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ts val="1200"/>
                        </a:lnSpc>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Summarize safety guidelines for food production, service, and employees.</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802893890"/>
                  </a:ext>
                </a:extLst>
              </a:tr>
              <a:tr h="161731">
                <a:tc>
                  <a:txBody>
                    <a:bodyPr/>
                    <a:lstStyle/>
                    <a:p>
                      <a:pPr marL="0" marR="0" algn="ctr">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FC06.01</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Summarize major causes of accidents and procedures for preventing them.</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1171845"/>
                  </a:ext>
                </a:extLst>
              </a:tr>
              <a:tr h="161731">
                <a:tc>
                  <a:txBody>
                    <a:bodyPr/>
                    <a:lstStyle/>
                    <a:p>
                      <a:pPr marL="0" marR="0" algn="ctr">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FC06.02</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Summarize appropriate first aid procedures and emergency situations</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8465184"/>
                  </a:ext>
                </a:extLst>
              </a:tr>
              <a:tr h="161731">
                <a:tc>
                  <a:txBody>
                    <a:bodyPr/>
                    <a:lstStyle/>
                    <a:p>
                      <a:pPr marL="0" marR="0" algn="ctr">
                        <a:lnSpc>
                          <a:spcPts val="1200"/>
                        </a:lnSpc>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FC07.00</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ts val="1200"/>
                        </a:lnSpc>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Use large equipment and smallwares in the commercial kitchen.</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228957000"/>
                  </a:ext>
                </a:extLst>
              </a:tr>
              <a:tr h="161731">
                <a:tc>
                  <a:txBody>
                    <a:bodyPr/>
                    <a:lstStyle/>
                    <a:p>
                      <a:pPr marL="0" marR="0" algn="ctr">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FC07.01</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Identify standard measuring equipment and hand tools.</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8509881"/>
                  </a:ext>
                </a:extLst>
              </a:tr>
              <a:tr h="161731">
                <a:tc>
                  <a:txBody>
                    <a:bodyPr/>
                    <a:lstStyle/>
                    <a:p>
                      <a:pPr marL="0" marR="0" algn="ctr">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FC07.02</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Identify standard cookware </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7573895"/>
                  </a:ext>
                </a:extLst>
              </a:tr>
              <a:tr h="161731">
                <a:tc>
                  <a:txBody>
                    <a:bodyPr/>
                    <a:lstStyle/>
                    <a:p>
                      <a:pPr marL="0" marR="0" algn="ctr">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FC07.03</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Identify large equipment used in the commercial kitchen.</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032992"/>
                  </a:ext>
                </a:extLst>
              </a:tr>
              <a:tr h="161731">
                <a:tc>
                  <a:txBody>
                    <a:bodyPr/>
                    <a:lstStyle/>
                    <a:p>
                      <a:pPr marL="0" marR="0" algn="ctr">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FC07.04</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Demonstrate the use of large equipment.</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9757873"/>
                  </a:ext>
                </a:extLst>
              </a:tr>
              <a:tr h="161731">
                <a:tc>
                  <a:txBody>
                    <a:bodyPr/>
                    <a:lstStyle/>
                    <a:p>
                      <a:pPr marL="0" marR="0" algn="ctr">
                        <a:lnSpc>
                          <a:spcPts val="1200"/>
                        </a:lnSpc>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FC08.00</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ts val="1200"/>
                        </a:lnSpc>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Use math for culinary tasks.</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566195187"/>
                  </a:ext>
                </a:extLst>
              </a:tr>
              <a:tr h="167336">
                <a:tc>
                  <a:txBody>
                    <a:bodyPr/>
                    <a:lstStyle/>
                    <a:p>
                      <a:pPr marL="0" marR="0" algn="ctr">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FC08.01</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Identify measurements and abbreviations.</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238333"/>
                  </a:ext>
                </a:extLst>
              </a:tr>
              <a:tr h="161731">
                <a:tc>
                  <a:txBody>
                    <a:bodyPr/>
                    <a:lstStyle/>
                    <a:p>
                      <a:pPr marL="0" marR="0" algn="ctr">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FC08.02</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Use conversions and yields of recipes and ingredients. </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2229045"/>
                  </a:ext>
                </a:extLst>
              </a:tr>
              <a:tr h="167470">
                <a:tc>
                  <a:txBody>
                    <a:bodyPr/>
                    <a:lstStyle/>
                    <a:p>
                      <a:pPr marL="0" marR="0" algn="ctr">
                        <a:lnSpc>
                          <a:spcPts val="1200"/>
                        </a:lnSpc>
                        <a:spcBef>
                          <a:spcPts val="0"/>
                        </a:spcBef>
                        <a:spcAft>
                          <a:spcPts val="0"/>
                        </a:spcAft>
                      </a:pPr>
                      <a:r>
                        <a:rPr lang="en-US" sz="10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107000"/>
                        </a:lnSpc>
                        <a:spcBef>
                          <a:spcPts val="0"/>
                        </a:spcBef>
                        <a:spcAft>
                          <a:spcPts val="0"/>
                        </a:spcAft>
                      </a:pPr>
                      <a:r>
                        <a:rPr lang="en-US" sz="10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Basic Culinary Techniques</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87451234"/>
                  </a:ext>
                </a:extLst>
              </a:tr>
              <a:tr h="167470">
                <a:tc>
                  <a:txBody>
                    <a:bodyPr/>
                    <a:lstStyle/>
                    <a:p>
                      <a:pPr marL="0" marR="0" algn="ctr">
                        <a:lnSpc>
                          <a:spcPts val="1200"/>
                        </a:lnSpc>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FC9.00</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107000"/>
                        </a:lnSpc>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Utilize basic knife skills.</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745157505"/>
                  </a:ext>
                </a:extLst>
              </a:tr>
              <a:tr h="161731">
                <a:tc>
                  <a:txBody>
                    <a:bodyPr/>
                    <a:lstStyle/>
                    <a:p>
                      <a:pPr marL="0" marR="0" algn="ctr">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FC09.01</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Identify types and parts of knives used in the culinary kitchen.</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436195"/>
                  </a:ext>
                </a:extLst>
              </a:tr>
              <a:tr h="167470">
                <a:tc>
                  <a:txBody>
                    <a:bodyPr/>
                    <a:lstStyle/>
                    <a:p>
                      <a:pPr marL="0" marR="0" algn="ctr">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FC09.02</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Demonstrate knife safety in the kitchen.</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164882"/>
                  </a:ext>
                </a:extLst>
              </a:tr>
              <a:tr h="167470">
                <a:tc>
                  <a:txBody>
                    <a:bodyPr/>
                    <a:lstStyle/>
                    <a:p>
                      <a:pPr marL="0" marR="0" algn="ctr">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FC09.03</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Demonstrate classic vegetable cuts used in recipes.</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0014014"/>
                  </a:ext>
                </a:extLst>
              </a:tr>
              <a:tr h="167470">
                <a:tc>
                  <a:txBody>
                    <a:bodyPr/>
                    <a:lstStyle/>
                    <a:p>
                      <a:pPr marL="0" marR="0" algn="ctr">
                        <a:lnSpc>
                          <a:spcPts val="1200"/>
                        </a:lnSpc>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FC10.00</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107000"/>
                        </a:lnSpc>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Demonstrate basic cold food production.</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938798624"/>
                  </a:ext>
                </a:extLst>
              </a:tr>
              <a:tr h="161731">
                <a:tc>
                  <a:txBody>
                    <a:bodyPr/>
                    <a:lstStyle/>
                    <a:p>
                      <a:pPr marL="0" marR="0" algn="ctr">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FC10.01</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Identify types of salads, ingredients, and dressings.</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4948589"/>
                  </a:ext>
                </a:extLst>
              </a:tr>
              <a:tr h="161731">
                <a:tc>
                  <a:txBody>
                    <a:bodyPr/>
                    <a:lstStyle/>
                    <a:p>
                      <a:pPr marL="0" marR="0" algn="ctr">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FC10.02</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Prepare salads and dressings.</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647278"/>
                  </a:ext>
                </a:extLst>
              </a:tr>
              <a:tr h="161731">
                <a:tc>
                  <a:txBody>
                    <a:bodyPr/>
                    <a:lstStyle/>
                    <a:p>
                      <a:pPr marL="0" marR="0" algn="ctr">
                        <a:lnSpc>
                          <a:spcPts val="1200"/>
                        </a:lnSpc>
                        <a:spcBef>
                          <a:spcPts val="0"/>
                        </a:spcBef>
                        <a:spcAft>
                          <a:spcPts val="0"/>
                        </a:spcAft>
                      </a:pPr>
                      <a:r>
                        <a:rPr lang="en-US" sz="1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FC10.03</a:t>
                      </a:r>
                      <a:endParaRPr lang="en-US" sz="120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0"/>
                        </a:spcAft>
                      </a:pPr>
                      <a:r>
                        <a:rPr lang="en-US" sz="10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Apply basic </a:t>
                      </a:r>
                      <a:r>
                        <a:rPr lang="en-US" sz="10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Garde</a:t>
                      </a:r>
                      <a:r>
                        <a:rPr lang="en-US" sz="10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Manger.</a:t>
                      </a:r>
                      <a:endParaRPr lang="en-US" sz="1200" dirty="0">
                        <a:solidFill>
                          <a:srgbClr val="000000"/>
                        </a:solidFill>
                        <a:effectLst/>
                        <a:latin typeface="CG Times"/>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112067"/>
                  </a:ext>
                </a:extLst>
              </a:tr>
            </a:tbl>
          </a:graphicData>
        </a:graphic>
      </p:graphicFrame>
      <p:sp>
        <p:nvSpPr>
          <p:cNvPr id="19" name="Rectangle 2"/>
          <p:cNvSpPr>
            <a:spLocks noChangeArrowheads="1"/>
          </p:cNvSpPr>
          <p:nvPr/>
        </p:nvSpPr>
        <p:spPr bwMode="auto">
          <a:xfrm>
            <a:off x="767278" y="5409628"/>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063242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467</TotalTime>
  <Words>1048</Words>
  <Application>Microsoft Office PowerPoint</Application>
  <PresentationFormat>Custom</PresentationFormat>
  <Paragraphs>176</Paragraphs>
  <Slides>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vt:i4>
      </vt:variant>
    </vt:vector>
  </HeadingPairs>
  <TitlesOfParts>
    <vt:vector size="14" baseType="lpstr">
      <vt:lpstr>CG Times</vt:lpstr>
      <vt:lpstr>Bakery</vt:lpstr>
      <vt:lpstr>HelloEtchASketch Medium</vt:lpstr>
      <vt:lpstr>Symbol</vt:lpstr>
      <vt:lpstr>Times New Roman</vt:lpstr>
      <vt:lpstr>Calibri Light</vt:lpstr>
      <vt:lpstr>Franklin Gothic Demi Cond</vt:lpstr>
      <vt:lpstr>Arial</vt:lpstr>
      <vt:lpstr>HelloEtchASketch</vt:lpstr>
      <vt:lpstr>Calibri</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Raabe</dc:creator>
  <cp:lastModifiedBy>Carolyn Hoobler</cp:lastModifiedBy>
  <cp:revision>31</cp:revision>
  <cp:lastPrinted>2018-08-22T18:29:32Z</cp:lastPrinted>
  <dcterms:created xsi:type="dcterms:W3CDTF">2017-08-15T22:59:27Z</dcterms:created>
  <dcterms:modified xsi:type="dcterms:W3CDTF">2019-08-14T11:51:48Z</dcterms:modified>
</cp:coreProperties>
</file>