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4"/>
  </p:notesMasterIdLst>
  <p:handoutMasterIdLst>
    <p:handoutMasterId r:id="rId5"/>
  </p:handoutMasterIdLst>
  <p:sldIdLst>
    <p:sldId id="382" r:id="rId2"/>
    <p:sldId id="432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altLang="en-US"/>
              <a:t>University of Kansas Center for Research on Learning  1/98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A589D9-2660-44BB-A07A-9238DEC62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9467" y="4415790"/>
            <a:ext cx="6309360" cy="426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altLang="en-US"/>
              <a:t>University of Kansas Center for Research on Learning  1/98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altLang="en-US"/>
              <a:t>UO Overhead  </a:t>
            </a:r>
            <a:fld id="{BFF6D9A7-5B62-45EC-8D28-DD58CB798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Times" pitchFamily="-11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20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University of Kansas Center for Research on Learning  1/98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UO Overhead  </a:t>
            </a:r>
            <a:fld id="{BFF6D9A7-5B62-45EC-8D28-DD58CB79844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61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667000"/>
            <a:ext cx="6400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962400"/>
            <a:ext cx="6400800" cy="2362200"/>
          </a:xfrm>
        </p:spPr>
        <p:txBody>
          <a:bodyPr/>
          <a:lstStyle>
            <a:lvl1pPr marL="0" indent="0" algn="ctr">
              <a:lnSpc>
                <a:spcPct val="120000"/>
              </a:lnSpc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3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C6BD79DF-3572-4EFB-9233-CC346CE91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77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7620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2C934B43-AF7B-45DD-A3F1-2C9F89354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3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B4B1FA4C-C376-4798-818E-CD2D4E26AB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9D21D3FF-4BAE-4D4A-95AC-3881C2BAF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3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733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733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F6FBBD31-3BEE-48B5-B922-D8F5316DE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79EC65AA-D596-4894-B340-9CAD1ED37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5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1629180A-1585-40DE-B9A1-F81A09935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6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02AE42D1-57FA-414D-BC75-B8695C5C2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6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0F6F3C78-8894-42DD-937D-7F853B700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96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919F91C5-33E2-4283-AD94-DF4248BF1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6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620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University of Kansas Center for Research on Learning  7/99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CR Overhead #  </a:t>
            </a:r>
            <a:fld id="{116E339A-7FB7-48EB-8E48-21543C216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  <a:ea typeface="ＭＳ Ｐゴシック" panose="020B0600070205080204" pitchFamily="34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  <a:ea typeface="ＭＳ Ｐゴシック" panose="020B0600070205080204" pitchFamily="34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  <a:ea typeface="ＭＳ Ｐゴシック" panose="020B0600070205080204" pitchFamily="34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  <a:ea typeface="ＭＳ Ｐゴシック" panose="020B0600070205080204" pitchFamily="34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•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–"/>
        <a:defRPr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University of Kansas Center for Research on </a:t>
            </a:r>
            <a:r>
              <a:rPr lang="en-US" altLang="en-US" sz="1200" dirty="0" smtClean="0">
                <a:solidFill>
                  <a:schemeClr val="tx2"/>
                </a:solidFill>
                <a:latin typeface="Helvetica" panose="020B0604020202020204" pitchFamily="34" charset="0"/>
              </a:rPr>
              <a:t>Learning  </a:t>
            </a:r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7/99</a:t>
            </a:r>
          </a:p>
        </p:txBody>
      </p:sp>
      <p:sp>
        <p:nvSpPr>
          <p:cNvPr id="5124" name="AutoShape 144"/>
          <p:cNvSpPr>
            <a:spLocks noChangeArrowheads="1"/>
          </p:cNvSpPr>
          <p:nvPr/>
        </p:nvSpPr>
        <p:spPr bwMode="auto">
          <a:xfrm>
            <a:off x="1217613" y="1517650"/>
            <a:ext cx="4291012" cy="871538"/>
          </a:xfrm>
          <a:prstGeom prst="flowChartTerminator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000"/>
          </a:p>
        </p:txBody>
      </p:sp>
      <p:sp>
        <p:nvSpPr>
          <p:cNvPr id="5125" name="Text Box 48"/>
          <p:cNvSpPr txBox="1">
            <a:spLocks noChangeArrowheads="1"/>
          </p:cNvSpPr>
          <p:nvPr/>
        </p:nvSpPr>
        <p:spPr bwMode="auto">
          <a:xfrm>
            <a:off x="3317875" y="503238"/>
            <a:ext cx="2649538" cy="604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1" dirty="0" smtClean="0"/>
              <a:t>The  </a:t>
            </a:r>
            <a:r>
              <a:rPr lang="en-US" altLang="en-US" sz="1800" b="1" dirty="0" smtClean="0"/>
              <a:t>Forensic Science</a:t>
            </a:r>
            <a:endParaRPr lang="en-US" altLang="en-US" sz="1800" b="1" dirty="0"/>
          </a:p>
          <a:p>
            <a:pPr algn="l"/>
            <a:r>
              <a:rPr lang="en-US" altLang="en-US" sz="2000" b="1" dirty="0"/>
              <a:t>Course Organizer</a:t>
            </a:r>
          </a:p>
        </p:txBody>
      </p:sp>
      <p:sp>
        <p:nvSpPr>
          <p:cNvPr id="5126" name="Rectangle 51"/>
          <p:cNvSpPr>
            <a:spLocks noChangeArrowheads="1"/>
          </p:cNvSpPr>
          <p:nvPr/>
        </p:nvSpPr>
        <p:spPr bwMode="auto">
          <a:xfrm>
            <a:off x="739775" y="1128713"/>
            <a:ext cx="7805738" cy="483711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5127" name="Group 67"/>
          <p:cNvGrpSpPr>
            <a:grpSpLocks/>
          </p:cNvGrpSpPr>
          <p:nvPr/>
        </p:nvGrpSpPr>
        <p:grpSpPr bwMode="auto">
          <a:xfrm>
            <a:off x="854075" y="1214438"/>
            <a:ext cx="1697038" cy="303212"/>
            <a:chOff x="948" y="890"/>
            <a:chExt cx="864" cy="173"/>
          </a:xfrm>
        </p:grpSpPr>
        <p:sp>
          <p:nvSpPr>
            <p:cNvPr id="5198" name="Oval 54"/>
            <p:cNvSpPr>
              <a:spLocks noChangeArrowheads="1"/>
            </p:cNvSpPr>
            <p:nvPr/>
          </p:nvSpPr>
          <p:spPr bwMode="auto">
            <a:xfrm>
              <a:off x="948" y="931"/>
              <a:ext cx="89" cy="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99" name="Text Box 55"/>
            <p:cNvSpPr txBox="1">
              <a:spLocks noChangeArrowheads="1"/>
            </p:cNvSpPr>
            <p:nvPr/>
          </p:nvSpPr>
          <p:spPr bwMode="auto">
            <a:xfrm>
              <a:off x="1063" y="890"/>
              <a:ext cx="749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100" b="1"/>
                <a:t>THIS COURSE:</a:t>
              </a:r>
              <a:endParaRPr lang="en-US" altLang="en-US" sz="1000" b="1"/>
            </a:p>
          </p:txBody>
        </p:sp>
      </p:grpSp>
      <p:sp>
        <p:nvSpPr>
          <p:cNvPr id="5128" name="Text Box 58"/>
          <p:cNvSpPr txBox="1">
            <a:spLocks noChangeArrowheads="1"/>
          </p:cNvSpPr>
          <p:nvPr/>
        </p:nvSpPr>
        <p:spPr bwMode="auto">
          <a:xfrm>
            <a:off x="5824285" y="2416947"/>
            <a:ext cx="1017587" cy="303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100" b="1" dirty="0"/>
              <a:t>PROCESS</a:t>
            </a:r>
            <a:r>
              <a:rPr lang="en-US" altLang="en-US" sz="900" b="1" dirty="0"/>
              <a:t>:</a:t>
            </a:r>
            <a:endParaRPr lang="en-US" altLang="en-US" sz="1000" b="1" dirty="0"/>
          </a:p>
        </p:txBody>
      </p:sp>
      <p:grpSp>
        <p:nvGrpSpPr>
          <p:cNvPr id="5129" name="Group 74"/>
          <p:cNvGrpSpPr>
            <a:grpSpLocks/>
          </p:cNvGrpSpPr>
          <p:nvPr/>
        </p:nvGrpSpPr>
        <p:grpSpPr bwMode="auto">
          <a:xfrm>
            <a:off x="5827713" y="1433513"/>
            <a:ext cx="2609850" cy="325437"/>
            <a:chOff x="3479" y="1015"/>
            <a:chExt cx="1328" cy="186"/>
          </a:xfrm>
        </p:grpSpPr>
        <p:sp>
          <p:nvSpPr>
            <p:cNvPr id="5195" name="Text Box 59"/>
            <p:cNvSpPr txBox="1">
              <a:spLocks noChangeArrowheads="1"/>
            </p:cNvSpPr>
            <p:nvPr/>
          </p:nvSpPr>
          <p:spPr bwMode="auto">
            <a:xfrm>
              <a:off x="3479" y="1015"/>
              <a:ext cx="522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900" b="1" i="1"/>
                <a:t>What?</a:t>
              </a:r>
            </a:p>
            <a:p>
              <a:pPr algn="l"/>
              <a:r>
                <a:rPr lang="en-US" altLang="en-US" sz="1100" b="1"/>
                <a:t>CONTENT</a:t>
              </a:r>
              <a:r>
                <a:rPr lang="en-US" altLang="en-US" sz="900" b="1"/>
                <a:t>:</a:t>
              </a:r>
              <a:endParaRPr lang="en-US" altLang="en-US" sz="1000" b="1"/>
            </a:p>
          </p:txBody>
        </p:sp>
        <p:sp>
          <p:nvSpPr>
            <p:cNvPr id="5196" name="Text Box 60"/>
            <p:cNvSpPr txBox="1">
              <a:spLocks noChangeArrowheads="1"/>
            </p:cNvSpPr>
            <p:nvPr/>
          </p:nvSpPr>
          <p:spPr bwMode="auto">
            <a:xfrm>
              <a:off x="3997" y="1015"/>
              <a:ext cx="343" cy="1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900" b="1" i="1"/>
                <a:t>How?</a:t>
              </a:r>
              <a:endParaRPr lang="en-US" altLang="en-US" sz="1000" b="1"/>
            </a:p>
          </p:txBody>
        </p:sp>
        <p:sp>
          <p:nvSpPr>
            <p:cNvPr id="5197" name="Text Box 61"/>
            <p:cNvSpPr txBox="1">
              <a:spLocks noChangeArrowheads="1"/>
            </p:cNvSpPr>
            <p:nvPr/>
          </p:nvSpPr>
          <p:spPr bwMode="auto">
            <a:xfrm>
              <a:off x="4458" y="1015"/>
              <a:ext cx="349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900" b="1" i="1"/>
                <a:t>Value?</a:t>
              </a:r>
              <a:endParaRPr lang="en-US" altLang="en-US" sz="1000" b="1"/>
            </a:p>
          </p:txBody>
        </p:sp>
      </p:grpSp>
      <p:sp>
        <p:nvSpPr>
          <p:cNvPr id="5193" name="Rectangle 49"/>
          <p:cNvSpPr>
            <a:spLocks noChangeArrowheads="1"/>
          </p:cNvSpPr>
          <p:nvPr/>
        </p:nvSpPr>
        <p:spPr bwMode="auto">
          <a:xfrm>
            <a:off x="738944" y="587375"/>
            <a:ext cx="2323344" cy="4794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1" dirty="0" smtClean="0">
                <a:latin typeface="Times New Roman" panose="02020603050405020304" pitchFamily="18" charset="0"/>
              </a:rPr>
              <a:t>Teacher: Dr. Kim Vague</a:t>
            </a:r>
            <a:endParaRPr lang="en-US" altLang="en-US" sz="1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en-US" sz="1200" b="1" dirty="0" smtClean="0">
                <a:latin typeface="Times New Roman" panose="02020603050405020304" pitchFamily="18" charset="0"/>
              </a:rPr>
              <a:t>Time:</a:t>
            </a:r>
            <a:endParaRPr lang="en-US" altLang="en-US" sz="1200" b="1" dirty="0">
              <a:latin typeface="Times New Roman" panose="02020603050405020304" pitchFamily="18" charset="0"/>
            </a:endParaRPr>
          </a:p>
        </p:txBody>
      </p:sp>
      <p:grpSp>
        <p:nvGrpSpPr>
          <p:cNvPr id="5131" name="Group 66"/>
          <p:cNvGrpSpPr>
            <a:grpSpLocks/>
          </p:cNvGrpSpPr>
          <p:nvPr/>
        </p:nvGrpSpPr>
        <p:grpSpPr bwMode="auto">
          <a:xfrm>
            <a:off x="5726837" y="587375"/>
            <a:ext cx="2818676" cy="479425"/>
            <a:chOff x="3428" y="521"/>
            <a:chExt cx="1434" cy="273"/>
          </a:xfrm>
        </p:grpSpPr>
        <p:sp>
          <p:nvSpPr>
            <p:cNvPr id="5191" name="Rectangle 63"/>
            <p:cNvSpPr>
              <a:spLocks noChangeArrowheads="1"/>
            </p:cNvSpPr>
            <p:nvPr/>
          </p:nvSpPr>
          <p:spPr bwMode="auto">
            <a:xfrm>
              <a:off x="3428" y="521"/>
              <a:ext cx="1434" cy="27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200" b="1" dirty="0">
                  <a:latin typeface="Times New Roman" panose="02020603050405020304" pitchFamily="18" charset="0"/>
                </a:rPr>
                <a:t>Student:</a:t>
              </a:r>
            </a:p>
            <a:p>
              <a:pPr algn="l"/>
              <a:r>
                <a:rPr lang="en-US" altLang="en-US" sz="1200" b="1" dirty="0">
                  <a:latin typeface="Times New Roman" panose="02020603050405020304" pitchFamily="18" charset="0"/>
                </a:rPr>
                <a:t>Course Dates:</a:t>
              </a:r>
              <a:endParaRPr lang="en-US" altLang="en-US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5192" name="Line 64"/>
            <p:cNvSpPr>
              <a:spLocks noChangeShapeType="1"/>
            </p:cNvSpPr>
            <p:nvPr/>
          </p:nvSpPr>
          <p:spPr bwMode="auto">
            <a:xfrm>
              <a:off x="3432" y="652"/>
              <a:ext cx="1428" cy="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132" name="Group 73"/>
          <p:cNvGrpSpPr>
            <a:grpSpLocks/>
          </p:cNvGrpSpPr>
          <p:nvPr/>
        </p:nvGrpSpPr>
        <p:grpSpPr bwMode="auto">
          <a:xfrm>
            <a:off x="5959475" y="1171575"/>
            <a:ext cx="2439988" cy="303213"/>
            <a:chOff x="3588" y="866"/>
            <a:chExt cx="1242" cy="173"/>
          </a:xfrm>
        </p:grpSpPr>
        <p:sp>
          <p:nvSpPr>
            <p:cNvPr id="5189" name="Oval 69"/>
            <p:cNvSpPr>
              <a:spLocks noChangeArrowheads="1"/>
            </p:cNvSpPr>
            <p:nvPr/>
          </p:nvSpPr>
          <p:spPr bwMode="auto">
            <a:xfrm>
              <a:off x="3588" y="907"/>
              <a:ext cx="89" cy="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90" name="Text Box 70"/>
            <p:cNvSpPr txBox="1">
              <a:spLocks noChangeArrowheads="1"/>
            </p:cNvSpPr>
            <p:nvPr/>
          </p:nvSpPr>
          <p:spPr bwMode="auto">
            <a:xfrm>
              <a:off x="3703" y="866"/>
              <a:ext cx="1127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100" b="1"/>
                <a:t>COURSE STANDARDS:</a:t>
              </a:r>
              <a:endParaRPr lang="en-US" altLang="en-US" sz="1000" b="1"/>
            </a:p>
          </p:txBody>
        </p:sp>
      </p:grpSp>
      <p:sp>
        <p:nvSpPr>
          <p:cNvPr id="5133" name="Rectangle 71"/>
          <p:cNvSpPr>
            <a:spLocks noChangeArrowheads="1"/>
          </p:cNvSpPr>
          <p:nvPr/>
        </p:nvSpPr>
        <p:spPr bwMode="auto">
          <a:xfrm>
            <a:off x="5981700" y="1177925"/>
            <a:ext cx="2511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4" name="Rectangle 72"/>
          <p:cNvSpPr>
            <a:spLocks noChangeArrowheads="1"/>
          </p:cNvSpPr>
          <p:nvPr/>
        </p:nvSpPr>
        <p:spPr bwMode="auto">
          <a:xfrm>
            <a:off x="5899150" y="1189038"/>
            <a:ext cx="255905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5" name="Line 75"/>
          <p:cNvSpPr>
            <a:spLocks noChangeShapeType="1"/>
          </p:cNvSpPr>
          <p:nvPr/>
        </p:nvSpPr>
        <p:spPr bwMode="auto">
          <a:xfrm>
            <a:off x="5722938" y="1125538"/>
            <a:ext cx="0" cy="4757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AutoShape 78"/>
          <p:cNvSpPr>
            <a:spLocks noChangeArrowheads="1"/>
          </p:cNvSpPr>
          <p:nvPr/>
        </p:nvSpPr>
        <p:spPr bwMode="auto">
          <a:xfrm>
            <a:off x="790575" y="1797050"/>
            <a:ext cx="958850" cy="312738"/>
          </a:xfrm>
          <a:prstGeom prst="flowChartTerminator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is </a:t>
            </a:r>
          </a:p>
          <a:p>
            <a:r>
              <a:rPr lang="en-US" altLang="en-US" sz="1000"/>
              <a:t>about</a:t>
            </a:r>
          </a:p>
        </p:txBody>
      </p:sp>
      <p:sp>
        <p:nvSpPr>
          <p:cNvPr id="5137" name="Line 80"/>
          <p:cNvSpPr>
            <a:spLocks noChangeShapeType="1"/>
          </p:cNvSpPr>
          <p:nvPr/>
        </p:nvSpPr>
        <p:spPr bwMode="auto">
          <a:xfrm>
            <a:off x="723900" y="2546350"/>
            <a:ext cx="498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38" name="Group 84"/>
          <p:cNvGrpSpPr>
            <a:grpSpLocks/>
          </p:cNvGrpSpPr>
          <p:nvPr/>
        </p:nvGrpSpPr>
        <p:grpSpPr bwMode="auto">
          <a:xfrm>
            <a:off x="2220913" y="2635250"/>
            <a:ext cx="2405062" cy="303213"/>
            <a:chOff x="1644" y="1700"/>
            <a:chExt cx="1224" cy="173"/>
          </a:xfrm>
        </p:grpSpPr>
        <p:sp>
          <p:nvSpPr>
            <p:cNvPr id="5187" name="Oval 82"/>
            <p:cNvSpPr>
              <a:spLocks noChangeArrowheads="1"/>
            </p:cNvSpPr>
            <p:nvPr/>
          </p:nvSpPr>
          <p:spPr bwMode="auto">
            <a:xfrm>
              <a:off x="1644" y="1741"/>
              <a:ext cx="89" cy="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8" name="Text Box 83"/>
            <p:cNvSpPr txBox="1">
              <a:spLocks noChangeArrowheads="1"/>
            </p:cNvSpPr>
            <p:nvPr/>
          </p:nvSpPr>
          <p:spPr bwMode="auto">
            <a:xfrm>
              <a:off x="1759" y="1700"/>
              <a:ext cx="1109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100" b="1"/>
                <a:t>COURSE QUESTIONS:</a:t>
              </a:r>
              <a:endParaRPr lang="en-US" altLang="en-US" sz="1000" b="1"/>
            </a:p>
          </p:txBody>
        </p:sp>
      </p:grpSp>
      <p:grpSp>
        <p:nvGrpSpPr>
          <p:cNvPr id="5139" name="Group 158"/>
          <p:cNvGrpSpPr>
            <a:grpSpLocks/>
          </p:cNvGrpSpPr>
          <p:nvPr/>
        </p:nvGrpSpPr>
        <p:grpSpPr bwMode="auto">
          <a:xfrm>
            <a:off x="5718175" y="3087688"/>
            <a:ext cx="2824163" cy="1943100"/>
            <a:chOff x="3602" y="1945"/>
            <a:chExt cx="1779" cy="1224"/>
          </a:xfrm>
        </p:grpSpPr>
        <p:sp>
          <p:nvSpPr>
            <p:cNvPr id="5145" name="Text Box 85"/>
            <p:cNvSpPr txBox="1">
              <a:spLocks noChangeArrowheads="1"/>
            </p:cNvSpPr>
            <p:nvPr/>
          </p:nvSpPr>
          <p:spPr bwMode="auto">
            <a:xfrm>
              <a:off x="3648" y="2011"/>
              <a:ext cx="1525" cy="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000" b="1"/>
            </a:p>
          </p:txBody>
        </p:sp>
        <p:sp>
          <p:nvSpPr>
            <p:cNvPr id="5146" name="Rectangle 86"/>
            <p:cNvSpPr>
              <a:spLocks noChangeArrowheads="1"/>
            </p:cNvSpPr>
            <p:nvPr/>
          </p:nvSpPr>
          <p:spPr bwMode="auto">
            <a:xfrm>
              <a:off x="3604" y="1945"/>
              <a:ext cx="1775" cy="1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100"/>
                <a:t>COURSE PROGRESS GRAPH</a:t>
              </a:r>
            </a:p>
          </p:txBody>
        </p:sp>
        <p:sp>
          <p:nvSpPr>
            <p:cNvPr id="5147" name="Line 87"/>
            <p:cNvSpPr>
              <a:spLocks noChangeShapeType="1"/>
            </p:cNvSpPr>
            <p:nvPr/>
          </p:nvSpPr>
          <p:spPr bwMode="auto">
            <a:xfrm>
              <a:off x="3612" y="3169"/>
              <a:ext cx="1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Line 88"/>
            <p:cNvSpPr>
              <a:spLocks noChangeShapeType="1"/>
            </p:cNvSpPr>
            <p:nvPr/>
          </p:nvSpPr>
          <p:spPr bwMode="auto">
            <a:xfrm>
              <a:off x="3686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90"/>
            <p:cNvSpPr>
              <a:spLocks noChangeShapeType="1"/>
            </p:cNvSpPr>
            <p:nvPr/>
          </p:nvSpPr>
          <p:spPr bwMode="auto">
            <a:xfrm>
              <a:off x="3848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Line 91"/>
            <p:cNvSpPr>
              <a:spLocks noChangeShapeType="1"/>
            </p:cNvSpPr>
            <p:nvPr/>
          </p:nvSpPr>
          <p:spPr bwMode="auto">
            <a:xfrm>
              <a:off x="3929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Line 93"/>
            <p:cNvSpPr>
              <a:spLocks noChangeShapeType="1"/>
            </p:cNvSpPr>
            <p:nvPr/>
          </p:nvSpPr>
          <p:spPr bwMode="auto">
            <a:xfrm>
              <a:off x="4091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94"/>
            <p:cNvSpPr>
              <a:spLocks noChangeShapeType="1"/>
            </p:cNvSpPr>
            <p:nvPr/>
          </p:nvSpPr>
          <p:spPr bwMode="auto">
            <a:xfrm>
              <a:off x="4172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95"/>
            <p:cNvSpPr>
              <a:spLocks noChangeShapeType="1"/>
            </p:cNvSpPr>
            <p:nvPr/>
          </p:nvSpPr>
          <p:spPr bwMode="auto">
            <a:xfrm>
              <a:off x="4253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96"/>
            <p:cNvSpPr>
              <a:spLocks noChangeShapeType="1"/>
            </p:cNvSpPr>
            <p:nvPr/>
          </p:nvSpPr>
          <p:spPr bwMode="auto">
            <a:xfrm>
              <a:off x="4334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98"/>
            <p:cNvSpPr>
              <a:spLocks noChangeShapeType="1"/>
            </p:cNvSpPr>
            <p:nvPr/>
          </p:nvSpPr>
          <p:spPr bwMode="auto">
            <a:xfrm>
              <a:off x="4496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99"/>
            <p:cNvSpPr>
              <a:spLocks noChangeShapeType="1"/>
            </p:cNvSpPr>
            <p:nvPr/>
          </p:nvSpPr>
          <p:spPr bwMode="auto">
            <a:xfrm>
              <a:off x="4577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Line 100"/>
            <p:cNvSpPr>
              <a:spLocks noChangeShapeType="1"/>
            </p:cNvSpPr>
            <p:nvPr/>
          </p:nvSpPr>
          <p:spPr bwMode="auto">
            <a:xfrm>
              <a:off x="4658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Line 101"/>
            <p:cNvSpPr>
              <a:spLocks noChangeShapeType="1"/>
            </p:cNvSpPr>
            <p:nvPr/>
          </p:nvSpPr>
          <p:spPr bwMode="auto">
            <a:xfrm>
              <a:off x="4739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Line 102"/>
            <p:cNvSpPr>
              <a:spLocks noChangeShapeType="1"/>
            </p:cNvSpPr>
            <p:nvPr/>
          </p:nvSpPr>
          <p:spPr bwMode="auto">
            <a:xfrm>
              <a:off x="4820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Line 103"/>
            <p:cNvSpPr>
              <a:spLocks noChangeShapeType="1"/>
            </p:cNvSpPr>
            <p:nvPr/>
          </p:nvSpPr>
          <p:spPr bwMode="auto">
            <a:xfrm>
              <a:off x="4901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104"/>
            <p:cNvSpPr>
              <a:spLocks noChangeShapeType="1"/>
            </p:cNvSpPr>
            <p:nvPr/>
          </p:nvSpPr>
          <p:spPr bwMode="auto">
            <a:xfrm>
              <a:off x="4982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Line 106"/>
            <p:cNvSpPr>
              <a:spLocks noChangeShapeType="1"/>
            </p:cNvSpPr>
            <p:nvPr/>
          </p:nvSpPr>
          <p:spPr bwMode="auto">
            <a:xfrm>
              <a:off x="5144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3" name="Line 107"/>
            <p:cNvSpPr>
              <a:spLocks noChangeShapeType="1"/>
            </p:cNvSpPr>
            <p:nvPr/>
          </p:nvSpPr>
          <p:spPr bwMode="auto">
            <a:xfrm>
              <a:off x="5225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4" name="Line 108"/>
            <p:cNvSpPr>
              <a:spLocks noChangeShapeType="1"/>
            </p:cNvSpPr>
            <p:nvPr/>
          </p:nvSpPr>
          <p:spPr bwMode="auto">
            <a:xfrm>
              <a:off x="5306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Line 124"/>
            <p:cNvSpPr>
              <a:spLocks noChangeShapeType="1"/>
            </p:cNvSpPr>
            <p:nvPr/>
          </p:nvSpPr>
          <p:spPr bwMode="auto">
            <a:xfrm>
              <a:off x="3608" y="2128"/>
              <a:ext cx="17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Line 125"/>
            <p:cNvSpPr>
              <a:spLocks noChangeShapeType="1"/>
            </p:cNvSpPr>
            <p:nvPr/>
          </p:nvSpPr>
          <p:spPr bwMode="auto">
            <a:xfrm>
              <a:off x="3605" y="2185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Line 126"/>
            <p:cNvSpPr>
              <a:spLocks noChangeShapeType="1"/>
            </p:cNvSpPr>
            <p:nvPr/>
          </p:nvSpPr>
          <p:spPr bwMode="auto">
            <a:xfrm>
              <a:off x="3602" y="2243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Line 128"/>
            <p:cNvSpPr>
              <a:spLocks noChangeShapeType="1"/>
            </p:cNvSpPr>
            <p:nvPr/>
          </p:nvSpPr>
          <p:spPr bwMode="auto">
            <a:xfrm>
              <a:off x="3602" y="2359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Line 129"/>
            <p:cNvSpPr>
              <a:spLocks noChangeShapeType="1"/>
            </p:cNvSpPr>
            <p:nvPr/>
          </p:nvSpPr>
          <p:spPr bwMode="auto">
            <a:xfrm>
              <a:off x="3605" y="2417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Line 130"/>
            <p:cNvSpPr>
              <a:spLocks noChangeShapeType="1"/>
            </p:cNvSpPr>
            <p:nvPr/>
          </p:nvSpPr>
          <p:spPr bwMode="auto">
            <a:xfrm>
              <a:off x="3602" y="2475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Line 131"/>
            <p:cNvSpPr>
              <a:spLocks noChangeShapeType="1"/>
            </p:cNvSpPr>
            <p:nvPr/>
          </p:nvSpPr>
          <p:spPr bwMode="auto">
            <a:xfrm>
              <a:off x="3602" y="2532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Line 132"/>
            <p:cNvSpPr>
              <a:spLocks noChangeShapeType="1"/>
            </p:cNvSpPr>
            <p:nvPr/>
          </p:nvSpPr>
          <p:spPr bwMode="auto">
            <a:xfrm>
              <a:off x="3605" y="259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Line 133"/>
            <p:cNvSpPr>
              <a:spLocks noChangeShapeType="1"/>
            </p:cNvSpPr>
            <p:nvPr/>
          </p:nvSpPr>
          <p:spPr bwMode="auto">
            <a:xfrm>
              <a:off x="3602" y="2648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Line 135"/>
            <p:cNvSpPr>
              <a:spLocks noChangeShapeType="1"/>
            </p:cNvSpPr>
            <p:nvPr/>
          </p:nvSpPr>
          <p:spPr bwMode="auto">
            <a:xfrm>
              <a:off x="3605" y="276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Line 136"/>
            <p:cNvSpPr>
              <a:spLocks noChangeShapeType="1"/>
            </p:cNvSpPr>
            <p:nvPr/>
          </p:nvSpPr>
          <p:spPr bwMode="auto">
            <a:xfrm>
              <a:off x="3602" y="2822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Line 137"/>
            <p:cNvSpPr>
              <a:spLocks noChangeShapeType="1"/>
            </p:cNvSpPr>
            <p:nvPr/>
          </p:nvSpPr>
          <p:spPr bwMode="auto">
            <a:xfrm>
              <a:off x="3605" y="2879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Line 138"/>
            <p:cNvSpPr>
              <a:spLocks noChangeShapeType="1"/>
            </p:cNvSpPr>
            <p:nvPr/>
          </p:nvSpPr>
          <p:spPr bwMode="auto">
            <a:xfrm>
              <a:off x="3608" y="2937"/>
              <a:ext cx="17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8" name="Line 139"/>
            <p:cNvSpPr>
              <a:spLocks noChangeShapeType="1"/>
            </p:cNvSpPr>
            <p:nvPr/>
          </p:nvSpPr>
          <p:spPr bwMode="auto">
            <a:xfrm>
              <a:off x="3602" y="2995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Line 140"/>
            <p:cNvSpPr>
              <a:spLocks noChangeShapeType="1"/>
            </p:cNvSpPr>
            <p:nvPr/>
          </p:nvSpPr>
          <p:spPr bwMode="auto">
            <a:xfrm>
              <a:off x="3602" y="3053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Line 141"/>
            <p:cNvSpPr>
              <a:spLocks noChangeShapeType="1"/>
            </p:cNvSpPr>
            <p:nvPr/>
          </p:nvSpPr>
          <p:spPr bwMode="auto">
            <a:xfrm>
              <a:off x="3605" y="3111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Line 146"/>
            <p:cNvSpPr>
              <a:spLocks noChangeShapeType="1"/>
            </p:cNvSpPr>
            <p:nvPr/>
          </p:nvSpPr>
          <p:spPr bwMode="auto">
            <a:xfrm>
              <a:off x="3767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Line 147"/>
            <p:cNvSpPr>
              <a:spLocks noChangeShapeType="1"/>
            </p:cNvSpPr>
            <p:nvPr/>
          </p:nvSpPr>
          <p:spPr bwMode="auto">
            <a:xfrm>
              <a:off x="4010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Line 148"/>
            <p:cNvSpPr>
              <a:spLocks noChangeShapeType="1"/>
            </p:cNvSpPr>
            <p:nvPr/>
          </p:nvSpPr>
          <p:spPr bwMode="auto">
            <a:xfrm>
              <a:off x="4415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Line 149"/>
            <p:cNvSpPr>
              <a:spLocks noChangeShapeType="1"/>
            </p:cNvSpPr>
            <p:nvPr/>
          </p:nvSpPr>
          <p:spPr bwMode="auto">
            <a:xfrm>
              <a:off x="5063" y="2082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Line 150"/>
            <p:cNvSpPr>
              <a:spLocks noChangeShapeType="1"/>
            </p:cNvSpPr>
            <p:nvPr/>
          </p:nvSpPr>
          <p:spPr bwMode="auto">
            <a:xfrm>
              <a:off x="3602" y="2301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Line 151"/>
            <p:cNvSpPr>
              <a:spLocks noChangeShapeType="1"/>
            </p:cNvSpPr>
            <p:nvPr/>
          </p:nvSpPr>
          <p:spPr bwMode="auto">
            <a:xfrm>
              <a:off x="3602" y="2706"/>
              <a:ext cx="17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0" name="Rectangle 153"/>
          <p:cNvSpPr>
            <a:spLocks noChangeArrowheads="1"/>
          </p:cNvSpPr>
          <p:nvPr/>
        </p:nvSpPr>
        <p:spPr bwMode="auto">
          <a:xfrm>
            <a:off x="790575" y="2861675"/>
            <a:ext cx="4867276" cy="302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457200" indent="-4572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How does Forensic Science play a role in society?</a:t>
            </a:r>
          </a:p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What are the types of Physical Evidence and how is it analyzed for its specific characteristics?</a:t>
            </a:r>
            <a:endParaRPr lang="en-US" altLang="en-US" sz="1500" dirty="0" smtClean="0"/>
          </a:p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What are the types of Pattern Evidence and how is it analyzed for its specific characteristics?</a:t>
            </a:r>
          </a:p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How is evidence collected from firearms?</a:t>
            </a:r>
          </a:p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What is the nature of evidence from arson?</a:t>
            </a:r>
          </a:p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What ar</a:t>
            </a:r>
            <a:r>
              <a:rPr lang="en-US" altLang="en-US" sz="1500" dirty="0" smtClean="0"/>
              <a:t>e the types of Chemical Evidence and how is it analyzed for its specific characteristics?</a:t>
            </a:r>
          </a:p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What is the importance of the work done in the toxicology lab?</a:t>
            </a:r>
          </a:p>
          <a:p>
            <a:pPr algn="l">
              <a:buFont typeface="+mj-lt"/>
              <a:buAutoNum type="arabicPeriod"/>
            </a:pPr>
            <a:r>
              <a:rPr lang="en-US" altLang="en-US" sz="1500" dirty="0" smtClean="0"/>
              <a:t>What are the types of Biological Evidence and how is it analyzed for its specific characteristics?</a:t>
            </a:r>
            <a:endParaRPr lang="en-US" altLang="en-US" sz="1500" dirty="0"/>
          </a:p>
          <a:p>
            <a:pPr algn="l">
              <a:buFont typeface="Times" panose="02020603050405020304" pitchFamily="18" charset="0"/>
              <a:buAutoNum type="arabicPeriod"/>
            </a:pPr>
            <a:endParaRPr lang="en-US" altLang="en-US" dirty="0"/>
          </a:p>
        </p:txBody>
      </p:sp>
      <p:sp>
        <p:nvSpPr>
          <p:cNvPr id="5141" name="Rectangle 154"/>
          <p:cNvSpPr>
            <a:spLocks noChangeArrowheads="1"/>
          </p:cNvSpPr>
          <p:nvPr/>
        </p:nvSpPr>
        <p:spPr bwMode="auto">
          <a:xfrm>
            <a:off x="1806575" y="1574800"/>
            <a:ext cx="3273427" cy="728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200" dirty="0"/>
              <a:t>t</a:t>
            </a:r>
            <a:r>
              <a:rPr lang="en-US" sz="1200" dirty="0" smtClean="0"/>
              <a:t>he application </a:t>
            </a:r>
            <a:r>
              <a:rPr lang="en-US" sz="1200" dirty="0"/>
              <a:t>of sciences such as physics, chemistry, biology, computer science and engineering to matters of law. </a:t>
            </a:r>
            <a:endParaRPr lang="en-US" altLang="en-US" sz="1200" b="1" dirty="0"/>
          </a:p>
        </p:txBody>
      </p:sp>
      <p:sp>
        <p:nvSpPr>
          <p:cNvPr id="5142" name="Rectangle 155"/>
          <p:cNvSpPr>
            <a:spLocks noChangeArrowheads="1"/>
          </p:cNvSpPr>
          <p:nvPr/>
        </p:nvSpPr>
        <p:spPr bwMode="auto">
          <a:xfrm>
            <a:off x="5892928" y="1798222"/>
            <a:ext cx="2500312" cy="65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300" dirty="0" smtClean="0"/>
              <a:t>Tests           25%   Labs           40%</a:t>
            </a:r>
          </a:p>
          <a:p>
            <a:pPr algn="l"/>
            <a:r>
              <a:rPr lang="en-US" altLang="en-US" sz="1300" dirty="0" smtClean="0"/>
              <a:t>Classwork  30%   Quizzes	    15%</a:t>
            </a:r>
          </a:p>
          <a:p>
            <a:pPr algn="l"/>
            <a:endParaRPr lang="en-US" altLang="en-US" sz="1400" dirty="0"/>
          </a:p>
        </p:txBody>
      </p:sp>
      <p:sp>
        <p:nvSpPr>
          <p:cNvPr id="5143" name="Rectangle 156"/>
          <p:cNvSpPr>
            <a:spLocks noChangeArrowheads="1"/>
          </p:cNvSpPr>
          <p:nvPr/>
        </p:nvSpPr>
        <p:spPr bwMode="auto">
          <a:xfrm>
            <a:off x="5878513" y="2637561"/>
            <a:ext cx="2500312" cy="393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1400"/>
          </a:p>
        </p:txBody>
      </p:sp>
      <p:sp>
        <p:nvSpPr>
          <p:cNvPr id="5144" name="Rectangle 157"/>
          <p:cNvSpPr>
            <a:spLocks noChangeArrowheads="1"/>
          </p:cNvSpPr>
          <p:nvPr/>
        </p:nvSpPr>
        <p:spPr bwMode="auto">
          <a:xfrm>
            <a:off x="5878513" y="5194300"/>
            <a:ext cx="2500312" cy="393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>
                <a:solidFill>
                  <a:schemeClr val="tx2"/>
                </a:solidFill>
                <a:latin typeface="Helvetica" panose="020B0604020202020204" pitchFamily="34" charset="0"/>
              </a:rPr>
              <a:t>University of Kansas Center for Research on Learning  7/99</a:t>
            </a:r>
          </a:p>
        </p:txBody>
      </p:sp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2260600" y="2273300"/>
            <a:ext cx="433388" cy="704850"/>
            <a:chOff x="1469" y="1432"/>
            <a:chExt cx="273" cy="444"/>
          </a:xfrm>
        </p:grpSpPr>
        <p:sp>
          <p:nvSpPr>
            <p:cNvPr id="7204" name="Line 3"/>
            <p:cNvSpPr>
              <a:spLocks noChangeShapeType="1"/>
            </p:cNvSpPr>
            <p:nvPr/>
          </p:nvSpPr>
          <p:spPr bwMode="auto">
            <a:xfrm>
              <a:off x="1469" y="1876"/>
              <a:ext cx="27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4"/>
            <p:cNvSpPr>
              <a:spLocks noChangeShapeType="1"/>
            </p:cNvSpPr>
            <p:nvPr/>
          </p:nvSpPr>
          <p:spPr bwMode="auto">
            <a:xfrm>
              <a:off x="1469" y="1432"/>
              <a:ext cx="27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5"/>
            <p:cNvSpPr>
              <a:spLocks noChangeShapeType="1"/>
            </p:cNvSpPr>
            <p:nvPr/>
          </p:nvSpPr>
          <p:spPr bwMode="auto">
            <a:xfrm>
              <a:off x="1469" y="1654"/>
              <a:ext cx="27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173" name="AutoShape 6"/>
          <p:cNvCxnSpPr>
            <a:cxnSpLocks noChangeShapeType="1"/>
            <a:stCxn id="7177" idx="0"/>
            <a:endCxn id="7187" idx="0"/>
          </p:cNvCxnSpPr>
          <p:nvPr/>
        </p:nvCxnSpPr>
        <p:spPr bwMode="auto">
          <a:xfrm>
            <a:off x="4628357" y="581025"/>
            <a:ext cx="18363" cy="33866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AutoShape 7"/>
          <p:cNvCxnSpPr>
            <a:cxnSpLocks noChangeShapeType="1"/>
            <a:stCxn id="7186" idx="0"/>
            <a:endCxn id="7186" idx="2"/>
          </p:cNvCxnSpPr>
          <p:nvPr/>
        </p:nvCxnSpPr>
        <p:spPr bwMode="auto">
          <a:xfrm>
            <a:off x="4557713" y="1117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695325" y="581025"/>
            <a:ext cx="1878013" cy="4794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/>
              <a:t>COURSE MAP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92900" y="581025"/>
            <a:ext cx="1873250" cy="4794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600" b="1"/>
              <a:t>Student:</a:t>
            </a: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2687638" y="581025"/>
            <a:ext cx="3881437" cy="52079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 smtClean="0"/>
              <a:t>Forensic Science</a:t>
            </a:r>
            <a:endParaRPr lang="en-US" altLang="en-US" b="1" dirty="0"/>
          </a:p>
        </p:txBody>
      </p:sp>
      <p:cxnSp>
        <p:nvCxnSpPr>
          <p:cNvPr id="7178" name="AutoShape 11"/>
          <p:cNvCxnSpPr>
            <a:cxnSpLocks noChangeShapeType="1"/>
          </p:cNvCxnSpPr>
          <p:nvPr/>
        </p:nvCxnSpPr>
        <p:spPr bwMode="auto">
          <a:xfrm rot="5400000" flipV="1">
            <a:off x="4714875" y="-1481137"/>
            <a:ext cx="1587" cy="5951538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981700" y="1477963"/>
            <a:ext cx="2511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215178" y="2005456"/>
            <a:ext cx="2300290" cy="1230279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US" altLang="en-US" sz="1400" b="1" dirty="0" smtClean="0"/>
              <a:t>Always ask questions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US" altLang="en-US" sz="1400" b="1" dirty="0" smtClean="0"/>
              <a:t>Maintain curiosity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US" altLang="en-US" sz="1400" b="1" dirty="0" smtClean="0"/>
              <a:t>Collaborate to identify </a:t>
            </a:r>
          </a:p>
          <a:p>
            <a:pPr algn="l"/>
            <a:r>
              <a:rPr lang="en-US" altLang="en-US" sz="1400" b="1" dirty="0"/>
              <a:t> </a:t>
            </a:r>
            <a:r>
              <a:rPr lang="en-US" altLang="en-US" sz="1400" b="1" dirty="0" smtClean="0"/>
              <a:t>   and solve problems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Respect everyone</a:t>
            </a:r>
            <a:endParaRPr lang="en-US" altLang="en-US" sz="1400" b="1" dirty="0"/>
          </a:p>
        </p:txBody>
      </p:sp>
      <p:grpSp>
        <p:nvGrpSpPr>
          <p:cNvPr id="7181" name="Group 14"/>
          <p:cNvGrpSpPr>
            <a:grpSpLocks/>
          </p:cNvGrpSpPr>
          <p:nvPr/>
        </p:nvGrpSpPr>
        <p:grpSpPr bwMode="auto">
          <a:xfrm>
            <a:off x="750888" y="1455738"/>
            <a:ext cx="1630362" cy="490537"/>
            <a:chOff x="509" y="809"/>
            <a:chExt cx="1027" cy="309"/>
          </a:xfrm>
        </p:grpSpPr>
        <p:sp>
          <p:nvSpPr>
            <p:cNvPr id="7201" name="Rectangle 15"/>
            <p:cNvSpPr>
              <a:spLocks noChangeArrowheads="1"/>
            </p:cNvSpPr>
            <p:nvPr/>
          </p:nvSpPr>
          <p:spPr bwMode="auto">
            <a:xfrm>
              <a:off x="509" y="809"/>
              <a:ext cx="1027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02" name="Oval 16"/>
            <p:cNvSpPr>
              <a:spLocks noChangeArrowheads="1"/>
            </p:cNvSpPr>
            <p:nvPr/>
          </p:nvSpPr>
          <p:spPr bwMode="auto">
            <a:xfrm>
              <a:off x="545" y="860"/>
              <a:ext cx="110" cy="1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03" name="Text Box 17"/>
            <p:cNvSpPr txBox="1">
              <a:spLocks noChangeArrowheads="1"/>
            </p:cNvSpPr>
            <p:nvPr/>
          </p:nvSpPr>
          <p:spPr bwMode="auto">
            <a:xfrm>
              <a:off x="669" y="815"/>
              <a:ext cx="854" cy="2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300" b="1"/>
                <a:t>COMMUNITY </a:t>
              </a:r>
            </a:p>
            <a:p>
              <a:pPr algn="l"/>
              <a:r>
                <a:rPr lang="en-US" altLang="en-US" sz="1300" b="1"/>
                <a:t>PRINCIPLES</a:t>
              </a:r>
              <a:endParaRPr lang="en-US" altLang="en-US" sz="1200" b="1"/>
            </a:p>
          </p:txBody>
        </p:sp>
      </p:grpSp>
      <p:sp>
        <p:nvSpPr>
          <p:cNvPr id="7182" name="Rectangle 18"/>
          <p:cNvSpPr>
            <a:spLocks noChangeArrowheads="1"/>
          </p:cNvSpPr>
          <p:nvPr/>
        </p:nvSpPr>
        <p:spPr bwMode="auto">
          <a:xfrm>
            <a:off x="2687638" y="1978494"/>
            <a:ext cx="3881437" cy="1343026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Daily bell work</a:t>
            </a:r>
          </a:p>
          <a:p>
            <a:pPr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Assessments/Quizzes/Labs</a:t>
            </a:r>
          </a:p>
          <a:p>
            <a:pPr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Teacher led instruction</a:t>
            </a:r>
          </a:p>
          <a:p>
            <a:pPr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Course and Unit Organizers</a:t>
            </a:r>
          </a:p>
          <a:p>
            <a:pPr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Annotated Notes</a:t>
            </a:r>
            <a:endParaRPr lang="en-US" altLang="en-US" sz="1400" b="1" dirty="0"/>
          </a:p>
        </p:txBody>
      </p:sp>
      <p:grpSp>
        <p:nvGrpSpPr>
          <p:cNvPr id="7183" name="Group 19"/>
          <p:cNvGrpSpPr>
            <a:grpSpLocks/>
          </p:cNvGrpSpPr>
          <p:nvPr/>
        </p:nvGrpSpPr>
        <p:grpSpPr bwMode="auto">
          <a:xfrm>
            <a:off x="2894013" y="1455738"/>
            <a:ext cx="3471862" cy="490537"/>
            <a:chOff x="1760" y="809"/>
            <a:chExt cx="2317" cy="309"/>
          </a:xfrm>
        </p:grpSpPr>
        <p:sp>
          <p:nvSpPr>
            <p:cNvPr id="7198" name="Rectangle 20"/>
            <p:cNvSpPr>
              <a:spLocks noChangeArrowheads="1"/>
            </p:cNvSpPr>
            <p:nvPr/>
          </p:nvSpPr>
          <p:spPr bwMode="auto">
            <a:xfrm>
              <a:off x="1760" y="809"/>
              <a:ext cx="2317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99" name="Text Box 21"/>
            <p:cNvSpPr txBox="1">
              <a:spLocks noChangeArrowheads="1"/>
            </p:cNvSpPr>
            <p:nvPr/>
          </p:nvSpPr>
          <p:spPr bwMode="auto">
            <a:xfrm>
              <a:off x="1784" y="815"/>
              <a:ext cx="2253" cy="2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300" b="1"/>
                <a:t>LEARNING RITUALS</a:t>
              </a:r>
              <a:endParaRPr lang="en-US" altLang="en-US" sz="1200" b="1"/>
            </a:p>
          </p:txBody>
        </p:sp>
        <p:sp>
          <p:nvSpPr>
            <p:cNvPr id="7200" name="Oval 22"/>
            <p:cNvSpPr>
              <a:spLocks noChangeArrowheads="1"/>
            </p:cNvSpPr>
            <p:nvPr/>
          </p:nvSpPr>
          <p:spPr bwMode="auto">
            <a:xfrm>
              <a:off x="2215" y="851"/>
              <a:ext cx="110" cy="1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184" name="Rectangle 23"/>
          <p:cNvSpPr>
            <a:spLocks noChangeArrowheads="1"/>
          </p:cNvSpPr>
          <p:nvPr/>
        </p:nvSpPr>
        <p:spPr bwMode="auto">
          <a:xfrm>
            <a:off x="6732974" y="1984375"/>
            <a:ext cx="1873250" cy="133509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Labs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Bell 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Projects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Discussion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Homework</a:t>
            </a:r>
            <a:endParaRPr lang="en-US" altLang="en-US" sz="1400" b="1" dirty="0"/>
          </a:p>
        </p:txBody>
      </p:sp>
      <p:grpSp>
        <p:nvGrpSpPr>
          <p:cNvPr id="7185" name="Group 24"/>
          <p:cNvGrpSpPr>
            <a:grpSpLocks/>
          </p:cNvGrpSpPr>
          <p:nvPr/>
        </p:nvGrpSpPr>
        <p:grpSpPr bwMode="auto">
          <a:xfrm>
            <a:off x="6789738" y="1455738"/>
            <a:ext cx="1730375" cy="490537"/>
            <a:chOff x="4250" y="809"/>
            <a:chExt cx="1090" cy="309"/>
          </a:xfrm>
        </p:grpSpPr>
        <p:sp>
          <p:nvSpPr>
            <p:cNvPr id="7195" name="Rectangle 25"/>
            <p:cNvSpPr>
              <a:spLocks noChangeArrowheads="1"/>
            </p:cNvSpPr>
            <p:nvPr/>
          </p:nvSpPr>
          <p:spPr bwMode="auto">
            <a:xfrm>
              <a:off x="4250" y="809"/>
              <a:ext cx="1090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96" name="Text Box 26"/>
            <p:cNvSpPr txBox="1">
              <a:spLocks noChangeArrowheads="1"/>
            </p:cNvSpPr>
            <p:nvPr/>
          </p:nvSpPr>
          <p:spPr bwMode="auto">
            <a:xfrm>
              <a:off x="4406" y="815"/>
              <a:ext cx="877" cy="1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300" b="1"/>
                <a:t>PERFORMANCE</a:t>
              </a:r>
            </a:p>
            <a:p>
              <a:r>
                <a:rPr lang="en-US" altLang="en-US" sz="1300" b="1"/>
                <a:t>OPTIONS</a:t>
              </a:r>
              <a:endParaRPr lang="en-US" altLang="en-US" sz="1200" b="1"/>
            </a:p>
          </p:txBody>
        </p:sp>
        <p:sp>
          <p:nvSpPr>
            <p:cNvPr id="7197" name="Oval 27"/>
            <p:cNvSpPr>
              <a:spLocks noChangeArrowheads="1"/>
            </p:cNvSpPr>
            <p:nvPr/>
          </p:nvSpPr>
          <p:spPr bwMode="auto">
            <a:xfrm>
              <a:off x="4280" y="859"/>
              <a:ext cx="110" cy="1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186" name="Text Box 28"/>
          <p:cNvSpPr txBox="1">
            <a:spLocks noChangeArrowheads="1"/>
          </p:cNvSpPr>
          <p:nvPr/>
        </p:nvSpPr>
        <p:spPr bwMode="auto">
          <a:xfrm>
            <a:off x="4168775" y="1117600"/>
            <a:ext cx="77787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includes</a:t>
            </a:r>
          </a:p>
        </p:txBody>
      </p:sp>
      <p:sp>
        <p:nvSpPr>
          <p:cNvPr id="7187" name="AutoShape 29"/>
          <p:cNvSpPr>
            <a:spLocks noChangeArrowheads="1"/>
          </p:cNvSpPr>
          <p:nvPr/>
        </p:nvSpPr>
        <p:spPr bwMode="auto">
          <a:xfrm>
            <a:off x="2600540" y="3967655"/>
            <a:ext cx="4092360" cy="901159"/>
          </a:xfrm>
          <a:prstGeom prst="flowChartTerminator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dirty="0" smtClean="0"/>
              <a:t>How the </a:t>
            </a:r>
            <a:r>
              <a:rPr lang="en-US" sz="1400" dirty="0"/>
              <a:t>application of sciences such </a:t>
            </a:r>
            <a:r>
              <a:rPr lang="en-US" sz="1400" dirty="0" smtClean="0"/>
              <a:t>as physics</a:t>
            </a:r>
            <a:r>
              <a:rPr lang="en-US" sz="1400" dirty="0"/>
              <a:t>, chemistry, biology, computer science and engineering to matters of law. </a:t>
            </a:r>
            <a:endParaRPr lang="en-US" altLang="en-US" sz="1400" b="1" dirty="0"/>
          </a:p>
          <a:p>
            <a:endParaRPr lang="en-US" altLang="en-US" sz="1800" dirty="0"/>
          </a:p>
        </p:txBody>
      </p:sp>
      <p:grpSp>
        <p:nvGrpSpPr>
          <p:cNvPr id="7188" name="Group 30"/>
          <p:cNvGrpSpPr>
            <a:grpSpLocks/>
          </p:cNvGrpSpPr>
          <p:nvPr/>
        </p:nvGrpSpPr>
        <p:grpSpPr bwMode="auto">
          <a:xfrm>
            <a:off x="3340207" y="3488966"/>
            <a:ext cx="2613025" cy="403225"/>
            <a:chOff x="2094" y="2286"/>
            <a:chExt cx="1646" cy="254"/>
          </a:xfrm>
        </p:grpSpPr>
        <p:sp>
          <p:nvSpPr>
            <p:cNvPr id="7192" name="Rectangle 31"/>
            <p:cNvSpPr>
              <a:spLocks noChangeArrowheads="1"/>
            </p:cNvSpPr>
            <p:nvPr/>
          </p:nvSpPr>
          <p:spPr bwMode="auto">
            <a:xfrm>
              <a:off x="2094" y="2286"/>
              <a:ext cx="1646" cy="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93" name="Oval 32"/>
            <p:cNvSpPr>
              <a:spLocks noChangeArrowheads="1"/>
            </p:cNvSpPr>
            <p:nvPr/>
          </p:nvSpPr>
          <p:spPr bwMode="auto">
            <a:xfrm>
              <a:off x="2232" y="2337"/>
              <a:ext cx="104" cy="1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94" name="Text Box 33"/>
            <p:cNvSpPr txBox="1">
              <a:spLocks noChangeArrowheads="1"/>
            </p:cNvSpPr>
            <p:nvPr/>
          </p:nvSpPr>
          <p:spPr bwMode="auto">
            <a:xfrm>
              <a:off x="2349" y="2318"/>
              <a:ext cx="1334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400" b="1" dirty="0"/>
                <a:t>CRITICAL CONCEPTS</a:t>
              </a:r>
              <a:endParaRPr lang="en-US" altLang="en-US" sz="2000" b="1" dirty="0"/>
            </a:p>
          </p:txBody>
        </p:sp>
      </p:grpSp>
      <p:sp>
        <p:nvSpPr>
          <p:cNvPr id="7190" name="AutoShape 35"/>
          <p:cNvSpPr>
            <a:spLocks noChangeArrowheads="1"/>
          </p:cNvSpPr>
          <p:nvPr/>
        </p:nvSpPr>
        <p:spPr bwMode="auto">
          <a:xfrm>
            <a:off x="4251070" y="5849386"/>
            <a:ext cx="1676545" cy="454025"/>
          </a:xfrm>
          <a:prstGeom prst="flowChartTerminator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>
            <a:lvl1pPr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Learned in these</a:t>
            </a:r>
          </a:p>
          <a:p>
            <a:r>
              <a:rPr lang="en-US" altLang="en-US" sz="1400" dirty="0"/>
              <a:t>UNITS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3410415" y="5091056"/>
            <a:ext cx="1239837" cy="706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rPr>
              <a:t>Pattern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Times" pitchFamily="-112" charset="0"/>
              </a:rPr>
              <a:t>Evidence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585328" y="4967823"/>
            <a:ext cx="1239837" cy="706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rPr>
              <a:t>Chemical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Times" pitchFamily="-112" charset="0"/>
              </a:rPr>
              <a:t>Evidence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451640" y="3377104"/>
            <a:ext cx="1239837" cy="706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rPr>
              <a:t>Biological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Times" pitchFamily="-112" charset="0"/>
              </a:rPr>
              <a:t>Evidence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809571" y="4890190"/>
            <a:ext cx="1239837" cy="706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Times" pitchFamily="-112" charset="0"/>
              </a:rPr>
              <a:t>Physical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2" charset="0"/>
              </a:rPr>
              <a:t>Evidence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75647" y="3295973"/>
            <a:ext cx="1239837" cy="70665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Times" pitchFamily="-112" charset="0"/>
              </a:rPr>
              <a:t>Role 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Times" pitchFamily="-112" charset="0"/>
              </a:rPr>
              <a:t>Society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cxnSp>
        <p:nvCxnSpPr>
          <p:cNvPr id="12" name="Straight Connector 11"/>
          <p:cNvCxnSpPr>
            <a:stCxn id="57" idx="6"/>
          </p:cNvCxnSpPr>
          <p:nvPr/>
        </p:nvCxnSpPr>
        <p:spPr bwMode="auto">
          <a:xfrm>
            <a:off x="1515484" y="3649299"/>
            <a:ext cx="1243303" cy="5714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047838" y="4667479"/>
            <a:ext cx="639800" cy="4487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4612568" y="4854150"/>
            <a:ext cx="301729" cy="4482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53" idx="1"/>
          </p:cNvCxnSpPr>
          <p:nvPr/>
        </p:nvCxnSpPr>
        <p:spPr bwMode="auto">
          <a:xfrm flipH="1" flipV="1">
            <a:off x="5458691" y="4853764"/>
            <a:ext cx="308207" cy="2175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6587439" y="3827941"/>
            <a:ext cx="866756" cy="454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216" y="4030909"/>
            <a:ext cx="2135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Fields &amp; Careers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Legal Impact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Crime Scene Preservation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0602" y="5602186"/>
            <a:ext cx="148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Trace evidence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Microscopy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Hairs and fibers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6401" y="5202599"/>
            <a:ext cx="1314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Forgery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Counterfeiting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Impressions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Fingerprinting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Ballistics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Arson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1207" y="5735501"/>
            <a:ext cx="288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Toxicology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Effects of Drugs &amp; Alcohol on the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Blood, Urine, and Hair sampling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7123375" y="4100559"/>
            <a:ext cx="177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Autopsy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Cause of death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Forensic entomology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Forensic anthropology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Forensic odontology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ining Packet Template">
  <a:themeElements>
    <a:clrScheme name="Training Packet Template 8">
      <a:dk1>
        <a:srgbClr val="111718"/>
      </a:dk1>
      <a:lt1>
        <a:srgbClr val="FFFFFF"/>
      </a:lt1>
      <a:dk2>
        <a:srgbClr val="711718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D1213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Training Packet Template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Training Packe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acke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acke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acke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acke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acke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acke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acket Template 8">
        <a:dk1>
          <a:srgbClr val="111718"/>
        </a:dk1>
        <a:lt1>
          <a:srgbClr val="FFFFFF"/>
        </a:lt1>
        <a:dk2>
          <a:srgbClr val="711718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D1213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Darwin:Applications:Microsoft Office 98:Templates:Training Packet Template</Template>
  <TotalTime>1961</TotalTime>
  <Words>342</Words>
  <Application>Microsoft Office PowerPoint</Application>
  <PresentationFormat>On-screen Show (4:3)</PresentationFormat>
  <Paragraphs>91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Helvetica</vt:lpstr>
      <vt:lpstr>Times</vt:lpstr>
      <vt:lpstr>Times New Roman</vt:lpstr>
      <vt:lpstr>Wingdings</vt:lpstr>
      <vt:lpstr>Training Packet Template</vt:lpstr>
      <vt:lpstr>PowerPoint Presentation</vt:lpstr>
      <vt:lpstr>PowerPoint Presentation</vt:lpstr>
    </vt:vector>
  </TitlesOfParts>
  <Company>Center for Research on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WARNING:</dc:title>
  <dc:creator>Brian Staats</dc:creator>
  <cp:lastModifiedBy>Kim Vague</cp:lastModifiedBy>
  <cp:revision>131</cp:revision>
  <cp:lastPrinted>2019-08-06T18:49:04Z</cp:lastPrinted>
  <dcterms:created xsi:type="dcterms:W3CDTF">2008-05-30T19:39:29Z</dcterms:created>
  <dcterms:modified xsi:type="dcterms:W3CDTF">2019-08-14T03:11:01Z</dcterms:modified>
</cp:coreProperties>
</file>