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546"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4980147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g0plq2E9ZjQ"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search?q=major+religions+of+the+world&amp;espv=210&amp;es_sm=122&amp;tbm=isch&amp;tbo=u&amp;source=univ&amp;sa=X&amp;ei=GQ4eU4qECs6gkQeN94DYDQ&amp;ved=0CDQQsAQ&amp;biw=8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a/ucps.k12.nc.us/document/d/13vDd00m038wwN9Fhht4qdcQoOp8z1NISEso6DiwkVo0/edi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lideshare.net/apersone/7-elements-of-cultu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ictionary.reference.com/browse/whic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009050" y="266972"/>
            <a:ext cx="7772400" cy="1779899"/>
          </a:xfrm>
          <a:prstGeom prst="rect">
            <a:avLst/>
          </a:prstGeom>
        </p:spPr>
        <p:txBody>
          <a:bodyPr lIns="91425" tIns="91425" rIns="91425" bIns="91425" anchor="b" anchorCtr="0">
            <a:noAutofit/>
          </a:bodyPr>
          <a:lstStyle/>
          <a:p>
            <a:pPr rtl="0">
              <a:spcBef>
                <a:spcPts val="0"/>
              </a:spcBef>
              <a:buNone/>
            </a:pPr>
            <a:r>
              <a:rPr lang="en" sz="3600">
                <a:solidFill>
                  <a:schemeClr val="lt1"/>
                </a:solidFill>
                <a:latin typeface="Georgia"/>
                <a:ea typeface="Georgia"/>
                <a:cs typeface="Georgia"/>
                <a:sym typeface="Georgia"/>
              </a:rPr>
              <a:t>Social Studies Terminology</a:t>
            </a:r>
          </a:p>
          <a:p>
            <a:pPr>
              <a:spcBef>
                <a:spcPts val="0"/>
              </a:spcBef>
              <a:buNone/>
            </a:pPr>
            <a:r>
              <a:rPr lang="en" sz="2400">
                <a:solidFill>
                  <a:schemeClr val="lt1"/>
                </a:solidFill>
                <a:latin typeface="Georgia"/>
                <a:ea typeface="Georgia"/>
                <a:cs typeface="Georgia"/>
                <a:sym typeface="Georgia"/>
              </a:rPr>
              <a:t>*photos  from </a:t>
            </a:r>
            <a:r>
              <a:rPr lang="en" sz="2400" i="1">
                <a:solidFill>
                  <a:schemeClr val="lt1"/>
                </a:solidFill>
                <a:latin typeface="Georgia"/>
                <a:ea typeface="Georgia"/>
                <a:cs typeface="Georgia"/>
                <a:sym typeface="Georgia"/>
              </a:rPr>
              <a:t>Photos for Class</a:t>
            </a:r>
          </a:p>
        </p:txBody>
      </p:sp>
      <p:sp>
        <p:nvSpPr>
          <p:cNvPr id="24" name="Shape 24"/>
          <p:cNvSpPr txBox="1">
            <a:spLocks noGrp="1"/>
          </p:cNvSpPr>
          <p:nvPr>
            <p:ph type="subTitle" idx="1"/>
          </p:nvPr>
        </p:nvSpPr>
        <p:spPr>
          <a:xfrm>
            <a:off x="3842000" y="3265725"/>
            <a:ext cx="4762499" cy="404100"/>
          </a:xfrm>
          <a:prstGeom prst="rect">
            <a:avLst/>
          </a:prstGeom>
        </p:spPr>
        <p:txBody>
          <a:bodyPr lIns="91425" tIns="91425" rIns="91425" bIns="91425" anchor="t" anchorCtr="0">
            <a:noAutofit/>
          </a:bodyPr>
          <a:lstStyle/>
          <a:p>
            <a:pPr>
              <a:spcBef>
                <a:spcPts val="0"/>
              </a:spcBef>
              <a:buNone/>
            </a:pPr>
            <a:r>
              <a:rPr lang="en" sz="3600" b="1">
                <a:solidFill>
                  <a:srgbClr val="FF0000"/>
                </a:solidFill>
                <a:latin typeface="Georgia"/>
                <a:ea typeface="Georgia"/>
                <a:cs typeface="Georgia"/>
                <a:sym typeface="Georgia"/>
              </a:rPr>
              <a:t>Social Studies</a:t>
            </a:r>
          </a:p>
        </p:txBody>
      </p:sp>
      <p:pic>
        <p:nvPicPr>
          <p:cNvPr id="25" name="Shape 25"/>
          <p:cNvPicPr preferRelativeResize="0"/>
          <p:nvPr/>
        </p:nvPicPr>
        <p:blipFill>
          <a:blip r:embed="rId3">
            <a:alphaModFix/>
          </a:blip>
          <a:stretch>
            <a:fillRect/>
          </a:stretch>
        </p:blipFill>
        <p:spPr>
          <a:xfrm>
            <a:off x="2190750" y="1990600"/>
            <a:ext cx="4762500" cy="2089699"/>
          </a:xfrm>
          <a:prstGeom prst="rect">
            <a:avLst/>
          </a:prstGeom>
          <a:noFill/>
          <a:ln>
            <a:noFill/>
          </a:ln>
        </p:spPr>
      </p:pic>
      <p:sp>
        <p:nvSpPr>
          <p:cNvPr id="26" name="Shape 26"/>
          <p:cNvSpPr txBox="1"/>
          <p:nvPr/>
        </p:nvSpPr>
        <p:spPr>
          <a:xfrm>
            <a:off x="2095050" y="-1549450"/>
            <a:ext cx="7908900" cy="922799"/>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6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3478"/>
            <a:ext cx="8229600" cy="857400"/>
          </a:xfrm>
          <a:prstGeom prst="rect">
            <a:avLst/>
          </a:prstGeom>
          <a:solidFill>
            <a:srgbClr val="FFFF00"/>
          </a:solidFill>
        </p:spPr>
        <p:txBody>
          <a:bodyPr lIns="91425" tIns="91425" rIns="91425" bIns="91425" anchor="b" anchorCtr="0">
            <a:noAutofit/>
          </a:bodyPr>
          <a:lstStyle/>
          <a:p>
            <a:pPr>
              <a:spcBef>
                <a:spcPts val="0"/>
              </a:spcBef>
              <a:buNone/>
            </a:pPr>
            <a:r>
              <a:rPr lang="en">
                <a:latin typeface="Kaushan Script"/>
                <a:ea typeface="Kaushan Script"/>
                <a:cs typeface="Kaushan Script"/>
                <a:sym typeface="Kaushan Script"/>
              </a:rPr>
              <a:t>DYNASTY</a:t>
            </a:r>
          </a:p>
        </p:txBody>
      </p:sp>
      <p:sp>
        <p:nvSpPr>
          <p:cNvPr id="87" name="Shape 87"/>
          <p:cNvSpPr txBox="1">
            <a:spLocks noGrp="1"/>
          </p:cNvSpPr>
          <p:nvPr>
            <p:ph type="body" idx="1"/>
          </p:nvPr>
        </p:nvSpPr>
        <p:spPr>
          <a:xfrm>
            <a:off x="457200" y="1226775"/>
            <a:ext cx="8229600" cy="3777899"/>
          </a:xfrm>
          <a:prstGeom prst="rect">
            <a:avLst/>
          </a:prstGeom>
          <a:solidFill>
            <a:srgbClr val="FF0000"/>
          </a:solidFill>
        </p:spPr>
        <p:txBody>
          <a:bodyPr lIns="91425" tIns="91425" rIns="91425" bIns="91425" anchor="t" anchorCtr="0">
            <a:noAutofit/>
          </a:bodyPr>
          <a:lstStyle/>
          <a:p>
            <a:pPr lvl="0" rtl="0">
              <a:lnSpc>
                <a:spcPct val="115000"/>
              </a:lnSpc>
              <a:spcBef>
                <a:spcPts val="200"/>
              </a:spcBef>
              <a:buNone/>
            </a:pPr>
            <a:r>
              <a:rPr lang="en" sz="900">
                <a:solidFill>
                  <a:srgbClr val="555555"/>
                </a:solidFill>
              </a:rPr>
              <a:t> </a:t>
            </a:r>
            <a:r>
              <a:rPr lang="en" sz="2400">
                <a:solidFill>
                  <a:srgbClr val="555555"/>
                </a:solidFill>
              </a:rPr>
              <a:t>….</a:t>
            </a:r>
            <a:r>
              <a:rPr lang="en" sz="2400">
                <a:solidFill>
                  <a:srgbClr val="555555"/>
                </a:solidFill>
                <a:latin typeface="Kaushan Script"/>
                <a:ea typeface="Kaushan Script"/>
                <a:cs typeface="Kaushan Script"/>
                <a:sym typeface="Kaushan Script"/>
              </a:rPr>
              <a:t>a line of hereditary rulers of a country;  bloodline, ancestry, descent, succession, genealogy, family tree.</a:t>
            </a:r>
          </a:p>
          <a:p>
            <a:pPr lvl="0" rtl="0">
              <a:lnSpc>
                <a:spcPct val="115000"/>
              </a:lnSpc>
              <a:spcBef>
                <a:spcPts val="200"/>
              </a:spcBef>
              <a:buNone/>
            </a:pPr>
            <a:endParaRPr sz="2400">
              <a:solidFill>
                <a:srgbClr val="555555"/>
              </a:solidFill>
            </a:endParaRPr>
          </a:p>
          <a:p>
            <a:pPr lvl="0" rtl="0">
              <a:lnSpc>
                <a:spcPct val="115000"/>
              </a:lnSpc>
              <a:spcBef>
                <a:spcPts val="200"/>
              </a:spcBef>
              <a:buNone/>
            </a:pPr>
            <a:endParaRPr sz="2400">
              <a:solidFill>
                <a:srgbClr val="555555"/>
              </a:solidFill>
            </a:endParaRPr>
          </a:p>
        </p:txBody>
      </p:sp>
      <p:pic>
        <p:nvPicPr>
          <p:cNvPr id="88" name="Shape 88"/>
          <p:cNvPicPr preferRelativeResize="0"/>
          <p:nvPr/>
        </p:nvPicPr>
        <p:blipFill>
          <a:blip r:embed="rId3">
            <a:alphaModFix/>
          </a:blip>
          <a:stretch>
            <a:fillRect/>
          </a:stretch>
        </p:blipFill>
        <p:spPr>
          <a:xfrm>
            <a:off x="2503725" y="2718675"/>
            <a:ext cx="4762500" cy="22859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Exodus</a:t>
            </a:r>
          </a:p>
        </p:txBody>
      </p:sp>
      <p:sp>
        <p:nvSpPr>
          <p:cNvPr id="94" name="Shape 94"/>
          <p:cNvSpPr txBox="1">
            <a:spLocks noGrp="1"/>
          </p:cNvSpPr>
          <p:nvPr>
            <p:ph type="body" idx="1"/>
          </p:nvPr>
        </p:nvSpPr>
        <p:spPr>
          <a:xfrm>
            <a:off x="457200" y="1200150"/>
            <a:ext cx="8229600" cy="3725699"/>
          </a:xfrm>
          <a:prstGeom prst="rect">
            <a:avLst/>
          </a:prstGeom>
          <a:solidFill>
            <a:srgbClr val="FFFF00"/>
          </a:solidFill>
        </p:spPr>
        <p:txBody>
          <a:bodyPr lIns="91425" tIns="91425" rIns="91425" bIns="91425" anchor="t" anchorCtr="0">
            <a:noAutofit/>
          </a:bodyPr>
          <a:lstStyle/>
          <a:p>
            <a:pPr rtl="0">
              <a:spcBef>
                <a:spcPts val="0"/>
              </a:spcBef>
              <a:buNone/>
            </a:pPr>
            <a:r>
              <a:rPr lang="en"/>
              <a:t>….a mass departure;  the Israelites experienced a mass “leaving” from Egypt, as they were freed from slavery</a:t>
            </a:r>
          </a:p>
          <a:p>
            <a:pPr>
              <a:spcBef>
                <a:spcPts val="0"/>
              </a:spcBef>
              <a:buNone/>
            </a:pPr>
            <a:endParaRPr/>
          </a:p>
        </p:txBody>
      </p:sp>
      <p:pic>
        <p:nvPicPr>
          <p:cNvPr id="95" name="Shape 95"/>
          <p:cNvPicPr preferRelativeResize="0"/>
          <p:nvPr/>
        </p:nvPicPr>
        <p:blipFill>
          <a:blip r:embed="rId3">
            <a:alphaModFix/>
          </a:blip>
          <a:stretch>
            <a:fillRect/>
          </a:stretch>
        </p:blipFill>
        <p:spPr>
          <a:xfrm>
            <a:off x="2394850" y="2884725"/>
            <a:ext cx="4680875" cy="20411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502275" y="-78775"/>
            <a:ext cx="8499599" cy="1729800"/>
          </a:xfrm>
          <a:prstGeom prst="rect">
            <a:avLst/>
          </a:prstGeom>
          <a:solidFill>
            <a:srgbClr val="9900FF"/>
          </a:solidFill>
        </p:spPr>
        <p:txBody>
          <a:bodyPr lIns="91425" tIns="91425" rIns="91425" bIns="91425" anchor="b" anchorCtr="0">
            <a:noAutofit/>
          </a:bodyPr>
          <a:lstStyle/>
          <a:p>
            <a:pPr>
              <a:spcBef>
                <a:spcPts val="0"/>
              </a:spcBef>
              <a:buNone/>
            </a:pPr>
            <a:r>
              <a:rPr lang="en"/>
              <a:t>Export vs Import</a:t>
            </a:r>
          </a:p>
        </p:txBody>
      </p:sp>
      <p:sp>
        <p:nvSpPr>
          <p:cNvPr id="101" name="Shape 101"/>
          <p:cNvSpPr txBox="1">
            <a:spLocks noGrp="1"/>
          </p:cNvSpPr>
          <p:nvPr>
            <p:ph type="body" idx="1"/>
          </p:nvPr>
        </p:nvSpPr>
        <p:spPr>
          <a:xfrm>
            <a:off x="457200" y="1868325"/>
            <a:ext cx="8229600" cy="3057299"/>
          </a:xfrm>
          <a:prstGeom prst="rect">
            <a:avLst/>
          </a:prstGeom>
        </p:spPr>
        <p:txBody>
          <a:bodyPr lIns="91425" tIns="91425" rIns="91425" bIns="91425" anchor="t" anchorCtr="0">
            <a:noAutofit/>
          </a:bodyPr>
          <a:lstStyle/>
          <a:p>
            <a:pPr lvl="0" rtl="0">
              <a:spcBef>
                <a:spcPts val="0"/>
              </a:spcBef>
              <a:buNone/>
            </a:pPr>
            <a:r>
              <a:rPr lang="en"/>
              <a:t>Export- to carry or send to another country or place for the purposes of sale or trade</a:t>
            </a:r>
          </a:p>
          <a:p>
            <a:pPr lvl="0" rtl="0">
              <a:spcBef>
                <a:spcPts val="0"/>
              </a:spcBef>
              <a:buNone/>
            </a:pPr>
            <a:endParaRPr/>
          </a:p>
          <a:p>
            <a:pPr>
              <a:spcBef>
                <a:spcPts val="0"/>
              </a:spcBef>
              <a:buNone/>
            </a:pPr>
            <a:r>
              <a:rPr lang="en"/>
              <a:t>Import- to bring in or introduce from a foreign country</a:t>
            </a:r>
          </a:p>
        </p:txBody>
      </p:sp>
      <p:pic>
        <p:nvPicPr>
          <p:cNvPr id="102" name="Shape 102"/>
          <p:cNvPicPr preferRelativeResize="0"/>
          <p:nvPr/>
        </p:nvPicPr>
        <p:blipFill>
          <a:blip r:embed="rId3">
            <a:alphaModFix/>
          </a:blip>
          <a:stretch>
            <a:fillRect/>
          </a:stretch>
        </p:blipFill>
        <p:spPr>
          <a:xfrm>
            <a:off x="4626400" y="42455"/>
            <a:ext cx="4762500" cy="14873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HEIR</a:t>
            </a:r>
          </a:p>
        </p:txBody>
      </p:sp>
      <p:sp>
        <p:nvSpPr>
          <p:cNvPr id="108" name="Shape 10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...offspring;  </a:t>
            </a:r>
            <a:r>
              <a:rPr lang="en" sz="2400">
                <a:solidFill>
                  <a:srgbClr val="333333"/>
                </a:solidFill>
                <a:latin typeface="Verdana"/>
                <a:ea typeface="Verdana"/>
                <a:cs typeface="Verdana"/>
                <a:sym typeface="Verdana"/>
              </a:rPr>
              <a:t>a person who inherits or has a right of inheritance of property in another’s death.</a:t>
            </a:r>
          </a:p>
        </p:txBody>
      </p:sp>
      <p:pic>
        <p:nvPicPr>
          <p:cNvPr id="109" name="Shape 109"/>
          <p:cNvPicPr preferRelativeResize="0"/>
          <p:nvPr/>
        </p:nvPicPr>
        <p:blipFill>
          <a:blip r:embed="rId3">
            <a:alphaModFix/>
          </a:blip>
          <a:stretch>
            <a:fillRect/>
          </a:stretch>
        </p:blipFill>
        <p:spPr>
          <a:xfrm>
            <a:off x="3265725" y="2340450"/>
            <a:ext cx="4762500" cy="22860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HUMAN NATURE</a:t>
            </a:r>
          </a:p>
        </p:txBody>
      </p:sp>
      <p:sp>
        <p:nvSpPr>
          <p:cNvPr id="115" name="Shape 115"/>
          <p:cNvSpPr txBox="1">
            <a:spLocks noGrp="1"/>
          </p:cNvSpPr>
          <p:nvPr>
            <p:ph type="body" idx="1"/>
          </p:nvPr>
        </p:nvSpPr>
        <p:spPr>
          <a:xfrm>
            <a:off x="457200" y="1353050"/>
            <a:ext cx="8229600" cy="3572699"/>
          </a:xfrm>
          <a:prstGeom prst="rect">
            <a:avLst/>
          </a:prstGeom>
        </p:spPr>
        <p:txBody>
          <a:bodyPr lIns="91425" tIns="91425" rIns="91425" bIns="91425" anchor="t" anchorCtr="0">
            <a:noAutofit/>
          </a:bodyPr>
          <a:lstStyle/>
          <a:p>
            <a:pPr lvl="0" rtl="0">
              <a:lnSpc>
                <a:spcPct val="115000"/>
              </a:lnSpc>
              <a:spcBef>
                <a:spcPts val="0"/>
              </a:spcBef>
              <a:buClr>
                <a:srgbClr val="000000"/>
              </a:buClr>
              <a:buSzPct val="36666"/>
              <a:buFont typeface="Arial"/>
              <a:buNone/>
            </a:pPr>
            <a:r>
              <a:rPr lang="en"/>
              <a:t>...</a:t>
            </a:r>
            <a:r>
              <a:rPr lang="en" sz="2400"/>
              <a:t>ordinary human behavior;  the</a:t>
            </a:r>
            <a:r>
              <a:rPr lang="en" sz="2400">
                <a:latin typeface="Verdana"/>
                <a:ea typeface="Verdana"/>
                <a:cs typeface="Verdana"/>
                <a:sym typeface="Verdana"/>
              </a:rPr>
              <a:t> unique elements that form a basic part of human life and distinguish it from other animal life</a:t>
            </a:r>
          </a:p>
          <a:p>
            <a:pPr lvl="0" rtl="0">
              <a:lnSpc>
                <a:spcPct val="115000"/>
              </a:lnSpc>
              <a:spcBef>
                <a:spcPts val="0"/>
              </a:spcBef>
              <a:buClr>
                <a:srgbClr val="000000"/>
              </a:buClr>
              <a:buFont typeface="Arial"/>
              <a:buNone/>
            </a:pPr>
            <a:endParaRPr sz="2400">
              <a:latin typeface="Verdana"/>
              <a:ea typeface="Verdana"/>
              <a:cs typeface="Verdana"/>
              <a:sym typeface="Verdana"/>
            </a:endParaRPr>
          </a:p>
          <a:p>
            <a:pPr>
              <a:spcBef>
                <a:spcPts val="0"/>
              </a:spcBef>
              <a:buNone/>
            </a:pPr>
            <a:endParaRPr/>
          </a:p>
        </p:txBody>
      </p:sp>
      <p:pic>
        <p:nvPicPr>
          <p:cNvPr id="116" name="Shape 116"/>
          <p:cNvPicPr preferRelativeResize="0"/>
          <p:nvPr/>
        </p:nvPicPr>
        <p:blipFill>
          <a:blip r:embed="rId3">
            <a:alphaModFix/>
          </a:blip>
          <a:stretch>
            <a:fillRect/>
          </a:stretch>
        </p:blipFill>
        <p:spPr>
          <a:xfrm>
            <a:off x="4142525" y="2771575"/>
            <a:ext cx="4762500" cy="21541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Immigrate, Migrate</a:t>
            </a:r>
          </a:p>
        </p:txBody>
      </p:sp>
      <p:sp>
        <p:nvSpPr>
          <p:cNvPr id="122" name="Shape 122"/>
          <p:cNvSpPr txBox="1">
            <a:spLocks noGrp="1"/>
          </p:cNvSpPr>
          <p:nvPr>
            <p:ph type="body" idx="1"/>
          </p:nvPr>
        </p:nvSpPr>
        <p:spPr>
          <a:xfrm>
            <a:off x="457200" y="1200150"/>
            <a:ext cx="8229600" cy="3725699"/>
          </a:xfrm>
          <a:prstGeom prst="rect">
            <a:avLst/>
          </a:prstGeom>
          <a:solidFill>
            <a:srgbClr val="4A86E8"/>
          </a:solidFill>
        </p:spPr>
        <p:txBody>
          <a:bodyPr lIns="91425" tIns="91425" rIns="91425" bIns="91425" anchor="t" anchorCtr="0">
            <a:noAutofit/>
          </a:bodyPr>
          <a:lstStyle/>
          <a:p>
            <a:pPr lvl="0" rtl="0">
              <a:spcBef>
                <a:spcPts val="0"/>
              </a:spcBef>
              <a:buNone/>
            </a:pPr>
            <a:r>
              <a:rPr lang="en" b="1"/>
              <a:t>Immigrate</a:t>
            </a:r>
            <a:r>
              <a:rPr lang="en"/>
              <a:t>- to enter or come into a country of which one is not native, to become a permanent resident (immigrant)</a:t>
            </a:r>
          </a:p>
          <a:p>
            <a:pPr lvl="0" rtl="0">
              <a:spcBef>
                <a:spcPts val="0"/>
              </a:spcBef>
              <a:buNone/>
            </a:pPr>
            <a:endParaRPr/>
          </a:p>
          <a:p>
            <a:pPr lvl="0" rtl="0">
              <a:spcBef>
                <a:spcPts val="0"/>
              </a:spcBef>
              <a:buNone/>
            </a:pPr>
            <a:endParaRPr/>
          </a:p>
          <a:p>
            <a:pPr>
              <a:spcBef>
                <a:spcPts val="0"/>
              </a:spcBef>
              <a:buNone/>
            </a:pPr>
            <a:r>
              <a:rPr lang="en" b="1"/>
              <a:t>Migrate</a:t>
            </a:r>
            <a:r>
              <a:rPr lang="en"/>
              <a:t>- to move from one country, location, climate, or place to another</a:t>
            </a:r>
          </a:p>
        </p:txBody>
      </p:sp>
      <p:pic>
        <p:nvPicPr>
          <p:cNvPr id="123" name="Shape 123"/>
          <p:cNvPicPr preferRelativeResize="0"/>
          <p:nvPr/>
        </p:nvPicPr>
        <p:blipFill>
          <a:blip r:embed="rId3">
            <a:alphaModFix/>
          </a:blip>
          <a:stretch>
            <a:fillRect/>
          </a:stretch>
        </p:blipFill>
        <p:spPr>
          <a:xfrm>
            <a:off x="2190750" y="2880695"/>
            <a:ext cx="4762500" cy="10879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92375" y="108728"/>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LEGACY</a:t>
            </a:r>
          </a:p>
        </p:txBody>
      </p:sp>
      <p:sp>
        <p:nvSpPr>
          <p:cNvPr id="129" name="Shape 12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None/>
            </a:pPr>
            <a:r>
              <a:rPr lang="en" sz="2400">
                <a:latin typeface="Verdana"/>
                <a:ea typeface="Verdana"/>
                <a:cs typeface="Verdana"/>
                <a:sym typeface="Verdana"/>
              </a:rPr>
              <a:t>...a gift by will, especially of money or personal property; something handed down or received from an ancestor or </a:t>
            </a:r>
            <a:r>
              <a:rPr lang="en" sz="2400" u="sng">
                <a:solidFill>
                  <a:srgbClr val="9999FF"/>
                </a:solidFill>
                <a:latin typeface="Verdana"/>
                <a:ea typeface="Verdana"/>
                <a:cs typeface="Verdana"/>
                <a:sym typeface="Verdana"/>
              </a:rPr>
              <a:t>predecessor; what someone leaves to the generations that come after them, their accomplishments; </a:t>
            </a:r>
          </a:p>
          <a:p>
            <a:pPr lvl="0" rtl="0">
              <a:lnSpc>
                <a:spcPct val="115000"/>
              </a:lnSpc>
              <a:spcBef>
                <a:spcPts val="0"/>
              </a:spcBef>
              <a:buNone/>
            </a:pPr>
            <a:r>
              <a:rPr lang="en" sz="2400" u="sng">
                <a:solidFill>
                  <a:srgbClr val="9999FF"/>
                </a:solidFill>
                <a:latin typeface="Verdana"/>
                <a:ea typeface="Verdana"/>
                <a:cs typeface="Verdana"/>
                <a:sym typeface="Verdana"/>
              </a:rPr>
              <a:t>someone’s LIFE HISTORY.</a:t>
            </a:r>
          </a:p>
          <a:p>
            <a:pPr lvl="0" rtl="0">
              <a:lnSpc>
                <a:spcPct val="115000"/>
              </a:lnSpc>
              <a:spcBef>
                <a:spcPts val="0"/>
              </a:spcBef>
              <a:buNone/>
            </a:pPr>
            <a:endParaRPr sz="2400" u="sng">
              <a:solidFill>
                <a:srgbClr val="9999FF"/>
              </a:solidFill>
              <a:latin typeface="Verdana"/>
              <a:ea typeface="Verdana"/>
              <a:cs typeface="Verdana"/>
              <a:sym typeface="Verdana"/>
            </a:endParaRPr>
          </a:p>
          <a:p>
            <a:pPr>
              <a:spcBef>
                <a:spcPts val="0"/>
              </a:spcBef>
              <a:buNone/>
            </a:pPr>
            <a:endParaRPr sz="2400"/>
          </a:p>
        </p:txBody>
      </p:sp>
      <p:pic>
        <p:nvPicPr>
          <p:cNvPr id="130" name="Shape 130"/>
          <p:cNvPicPr preferRelativeResize="0"/>
          <p:nvPr/>
        </p:nvPicPr>
        <p:blipFill>
          <a:blip r:embed="rId3">
            <a:alphaModFix/>
          </a:blip>
          <a:stretch>
            <a:fillRect/>
          </a:stretch>
        </p:blipFill>
        <p:spPr>
          <a:xfrm>
            <a:off x="5303075" y="3164725"/>
            <a:ext cx="2335124" cy="19787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43625" y="170378"/>
            <a:ext cx="8229600" cy="857400"/>
          </a:xfrm>
          <a:prstGeom prst="rect">
            <a:avLst/>
          </a:prstGeom>
        </p:spPr>
        <p:txBody>
          <a:bodyPr lIns="91425" tIns="91425" rIns="91425" bIns="91425" anchor="b" anchorCtr="0">
            <a:noAutofit/>
          </a:bodyPr>
          <a:lstStyle/>
          <a:p>
            <a:pPr algn="ctr">
              <a:spcBef>
                <a:spcPts val="0"/>
              </a:spcBef>
              <a:buNone/>
            </a:pPr>
            <a:r>
              <a:rPr lang="en">
                <a:latin typeface="Georgia"/>
                <a:ea typeface="Georgia"/>
                <a:cs typeface="Georgia"/>
                <a:sym typeface="Georgia"/>
              </a:rPr>
              <a:t>Monotheistic vs Polytheistic</a:t>
            </a:r>
          </a:p>
        </p:txBody>
      </p:sp>
      <p:sp>
        <p:nvSpPr>
          <p:cNvPr id="136" name="Shape 13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latin typeface="Georgia"/>
                <a:ea typeface="Georgia"/>
                <a:cs typeface="Georgia"/>
                <a:sym typeface="Georgia"/>
              </a:rPr>
              <a:t>Monotheistic- the belief in ONE God or creator</a:t>
            </a:r>
          </a:p>
          <a:p>
            <a:pPr lvl="0" rtl="0">
              <a:spcBef>
                <a:spcPts val="0"/>
              </a:spcBef>
              <a:buNone/>
            </a:pPr>
            <a:endParaRPr>
              <a:latin typeface="Georgia"/>
              <a:ea typeface="Georgia"/>
              <a:cs typeface="Georgia"/>
              <a:sym typeface="Georgia"/>
            </a:endParaRPr>
          </a:p>
          <a:p>
            <a:pPr lvl="0" rtl="0">
              <a:spcBef>
                <a:spcPts val="0"/>
              </a:spcBef>
              <a:buNone/>
            </a:pPr>
            <a:endParaRPr>
              <a:latin typeface="Georgia"/>
              <a:ea typeface="Georgia"/>
              <a:cs typeface="Georgia"/>
              <a:sym typeface="Georgia"/>
            </a:endParaRPr>
          </a:p>
          <a:p>
            <a:pPr lvl="0" rtl="0">
              <a:spcBef>
                <a:spcPts val="0"/>
              </a:spcBef>
              <a:buNone/>
            </a:pPr>
            <a:endParaRPr>
              <a:latin typeface="Georgia"/>
              <a:ea typeface="Georgia"/>
              <a:cs typeface="Georgia"/>
              <a:sym typeface="Georgia"/>
            </a:endParaRPr>
          </a:p>
          <a:p>
            <a:pPr lvl="0" rtl="0">
              <a:spcBef>
                <a:spcPts val="0"/>
              </a:spcBef>
              <a:buNone/>
            </a:pPr>
            <a:endParaRPr>
              <a:latin typeface="Georgia"/>
              <a:ea typeface="Georgia"/>
              <a:cs typeface="Georgia"/>
              <a:sym typeface="Georgia"/>
            </a:endParaRPr>
          </a:p>
          <a:p>
            <a:pPr>
              <a:spcBef>
                <a:spcPts val="0"/>
              </a:spcBef>
              <a:buNone/>
            </a:pPr>
            <a:r>
              <a:rPr lang="en">
                <a:latin typeface="Georgia"/>
                <a:ea typeface="Georgia"/>
                <a:cs typeface="Georgia"/>
                <a:sym typeface="Georgia"/>
              </a:rPr>
              <a:t>Polytheistic- the belief in MANY gods or goddesses</a:t>
            </a:r>
          </a:p>
        </p:txBody>
      </p:sp>
      <p:pic>
        <p:nvPicPr>
          <p:cNvPr id="137" name="Shape 137"/>
          <p:cNvPicPr preferRelativeResize="0"/>
          <p:nvPr/>
        </p:nvPicPr>
        <p:blipFill>
          <a:blip r:embed="rId3">
            <a:alphaModFix/>
          </a:blip>
          <a:stretch>
            <a:fillRect/>
          </a:stretch>
        </p:blipFill>
        <p:spPr>
          <a:xfrm>
            <a:off x="2269650" y="1942250"/>
            <a:ext cx="3571875" cy="18768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MONARCHY</a:t>
            </a:r>
          </a:p>
        </p:txBody>
      </p:sp>
      <p:sp>
        <p:nvSpPr>
          <p:cNvPr id="143" name="Shape 14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None/>
            </a:pPr>
            <a:r>
              <a:rPr lang="en" sz="2400">
                <a:latin typeface="Verdana"/>
                <a:ea typeface="Verdana"/>
                <a:cs typeface="Verdana"/>
                <a:sym typeface="Verdana"/>
              </a:rPr>
              <a:t>a form of government in which supreme authority is vested in a single figure, such as a king, and whose powers can vary from those of absolute to those of a figurehead; a country reigned over by a king, prince, or other monarch</a:t>
            </a:r>
          </a:p>
          <a:p>
            <a:pPr lvl="0" rtl="0">
              <a:lnSpc>
                <a:spcPct val="115000"/>
              </a:lnSpc>
              <a:spcBef>
                <a:spcPts val="0"/>
              </a:spcBef>
              <a:buClr>
                <a:srgbClr val="000000"/>
              </a:buClr>
              <a:buFont typeface="Arial"/>
              <a:buNone/>
            </a:pPr>
            <a:endParaRPr sz="2400">
              <a:latin typeface="Verdana"/>
              <a:ea typeface="Verdana"/>
              <a:cs typeface="Verdana"/>
              <a:sym typeface="Verdana"/>
            </a:endParaRPr>
          </a:p>
          <a:p>
            <a:pPr>
              <a:spcBef>
                <a:spcPts val="0"/>
              </a:spcBef>
              <a:buNone/>
            </a:pPr>
            <a:endParaRPr sz="2400"/>
          </a:p>
        </p:txBody>
      </p:sp>
      <p:pic>
        <p:nvPicPr>
          <p:cNvPr id="144" name="Shape 144"/>
          <p:cNvPicPr preferRelativeResize="0"/>
          <p:nvPr/>
        </p:nvPicPr>
        <p:blipFill>
          <a:blip r:embed="rId3">
            <a:alphaModFix/>
          </a:blip>
          <a:stretch>
            <a:fillRect/>
          </a:stretch>
        </p:blipFill>
        <p:spPr>
          <a:xfrm>
            <a:off x="4517450" y="3098925"/>
            <a:ext cx="4169350" cy="17390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Natural Barriers</a:t>
            </a:r>
          </a:p>
        </p:txBody>
      </p:sp>
      <p:sp>
        <p:nvSpPr>
          <p:cNvPr id="150" name="Shape 15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2400" b="1">
                <a:latin typeface="Georgia"/>
                <a:ea typeface="Georgia"/>
                <a:cs typeface="Georgia"/>
                <a:sym typeface="Georgia"/>
              </a:rPr>
              <a:t>….natural landforms or bodies of water that make travel difficult.  Natural barriers can provide protection from invaders or can keep a civilization from being able to travel, trade, or escape.  They include mountains, deserts, oceans and rivers. </a:t>
            </a:r>
          </a:p>
          <a:p>
            <a:pPr>
              <a:spcBef>
                <a:spcPts val="0"/>
              </a:spcBef>
              <a:buNone/>
            </a:pPr>
            <a:endParaRPr sz="2400" b="1">
              <a:latin typeface="Georgia"/>
              <a:ea typeface="Georgia"/>
              <a:cs typeface="Georgia"/>
              <a:sym typeface="Georgia"/>
            </a:endParaRPr>
          </a:p>
        </p:txBody>
      </p:sp>
      <p:pic>
        <p:nvPicPr>
          <p:cNvPr id="151" name="Shape 151"/>
          <p:cNvPicPr preferRelativeResize="0"/>
          <p:nvPr/>
        </p:nvPicPr>
        <p:blipFill>
          <a:blip r:embed="rId3">
            <a:alphaModFix/>
          </a:blip>
          <a:stretch>
            <a:fillRect/>
          </a:stretch>
        </p:blipFill>
        <p:spPr>
          <a:xfrm>
            <a:off x="1776100" y="3302925"/>
            <a:ext cx="4762500" cy="18405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...a person from whom another is directly related.</a:t>
            </a:r>
          </a:p>
          <a:p>
            <a:pPr lvl="0" rtl="0">
              <a:spcBef>
                <a:spcPts val="0"/>
              </a:spcBef>
              <a:buNone/>
            </a:pPr>
            <a:endParaRPr/>
          </a:p>
          <a:p>
            <a:pPr>
              <a:spcBef>
                <a:spcPts val="0"/>
              </a:spcBef>
              <a:buNone/>
            </a:pPr>
            <a:endParaRPr/>
          </a:p>
        </p:txBody>
      </p:sp>
      <p:sp>
        <p:nvSpPr>
          <p:cNvPr id="32" name="Shape 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ANCESTOR</a:t>
            </a:r>
          </a:p>
        </p:txBody>
      </p:sp>
      <p:pic>
        <p:nvPicPr>
          <p:cNvPr id="33" name="Shape 33"/>
          <p:cNvPicPr preferRelativeResize="0"/>
          <p:nvPr/>
        </p:nvPicPr>
        <p:blipFill>
          <a:blip r:embed="rId3">
            <a:alphaModFix/>
          </a:blip>
          <a:stretch>
            <a:fillRect/>
          </a:stretch>
        </p:blipFill>
        <p:spPr>
          <a:xfrm>
            <a:off x="3701150" y="2667000"/>
            <a:ext cx="3252099" cy="24765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3000">
                <a:solidFill>
                  <a:srgbClr val="00FFFF"/>
                </a:solidFill>
                <a:latin typeface="Georgia"/>
                <a:ea typeface="Georgia"/>
                <a:cs typeface="Georgia"/>
                <a:sym typeface="Georgia"/>
              </a:rPr>
              <a:t>Natural Resources and Merchandise</a:t>
            </a:r>
          </a:p>
        </p:txBody>
      </p:sp>
      <p:sp>
        <p:nvSpPr>
          <p:cNvPr id="157" name="Shape 15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r" rtl="0">
              <a:lnSpc>
                <a:spcPct val="115000"/>
              </a:lnSpc>
              <a:spcBef>
                <a:spcPts val="0"/>
              </a:spcBef>
              <a:buClr>
                <a:srgbClr val="000000"/>
              </a:buClr>
              <a:buSzPct val="45833"/>
              <a:buFont typeface="Arial"/>
              <a:buNone/>
            </a:pPr>
            <a:r>
              <a:rPr lang="en" sz="2400" b="1">
                <a:latin typeface="Verdana"/>
                <a:ea typeface="Verdana"/>
                <a:cs typeface="Verdana"/>
                <a:sym typeface="Verdana"/>
              </a:rPr>
              <a:t>.</a:t>
            </a:r>
          </a:p>
          <a:p>
            <a:pPr lvl="0" rtl="0">
              <a:lnSpc>
                <a:spcPct val="115000"/>
              </a:lnSpc>
              <a:spcBef>
                <a:spcPts val="0"/>
              </a:spcBef>
              <a:buClr>
                <a:srgbClr val="000000"/>
              </a:buClr>
              <a:buSzPct val="61111"/>
              <a:buFont typeface="Arial"/>
              <a:buNone/>
            </a:pPr>
            <a:r>
              <a:rPr lang="en" sz="1800" b="1">
                <a:latin typeface="Verdana"/>
                <a:ea typeface="Verdana"/>
                <a:cs typeface="Verdana"/>
                <a:sym typeface="Verdana"/>
              </a:rPr>
              <a:t>Natural resources        and     commercial goods; commodities</a:t>
            </a:r>
          </a:p>
          <a:p>
            <a:pPr>
              <a:spcBef>
                <a:spcPts val="0"/>
              </a:spcBef>
              <a:buNone/>
            </a:pPr>
            <a:endParaRPr/>
          </a:p>
        </p:txBody>
      </p:sp>
      <p:pic>
        <p:nvPicPr>
          <p:cNvPr id="158" name="Shape 158"/>
          <p:cNvPicPr preferRelativeResize="0"/>
          <p:nvPr/>
        </p:nvPicPr>
        <p:blipFill>
          <a:blip r:embed="rId3">
            <a:alphaModFix/>
          </a:blip>
          <a:stretch>
            <a:fillRect/>
          </a:stretch>
        </p:blipFill>
        <p:spPr>
          <a:xfrm>
            <a:off x="457200" y="2400575"/>
            <a:ext cx="3885649" cy="2742925"/>
          </a:xfrm>
          <a:prstGeom prst="rect">
            <a:avLst/>
          </a:prstGeom>
          <a:noFill/>
          <a:ln>
            <a:noFill/>
          </a:ln>
        </p:spPr>
      </p:pic>
      <p:pic>
        <p:nvPicPr>
          <p:cNvPr id="159" name="Shape 159"/>
          <p:cNvPicPr preferRelativeResize="0"/>
          <p:nvPr/>
        </p:nvPicPr>
        <p:blipFill>
          <a:blip r:embed="rId4">
            <a:alphaModFix/>
          </a:blip>
          <a:stretch>
            <a:fillRect/>
          </a:stretch>
        </p:blipFill>
        <p:spPr>
          <a:xfrm>
            <a:off x="4670200" y="2400575"/>
            <a:ext cx="4173249" cy="27429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Neolithic...Paleolithic time periods...</a:t>
            </a:r>
          </a:p>
        </p:txBody>
      </p:sp>
      <p:sp>
        <p:nvSpPr>
          <p:cNvPr id="165" name="Shape 165"/>
          <p:cNvSpPr txBox="1">
            <a:spLocks noGrp="1"/>
          </p:cNvSpPr>
          <p:nvPr>
            <p:ph type="body" idx="1"/>
          </p:nvPr>
        </p:nvSpPr>
        <p:spPr>
          <a:xfrm>
            <a:off x="457200" y="1143875"/>
            <a:ext cx="8229600" cy="3725699"/>
          </a:xfrm>
          <a:prstGeom prst="rect">
            <a:avLst/>
          </a:prstGeom>
        </p:spPr>
        <p:txBody>
          <a:bodyPr lIns="91425" tIns="91425" rIns="91425" bIns="91425" anchor="t" anchorCtr="0">
            <a:noAutofit/>
          </a:bodyPr>
          <a:lstStyle/>
          <a:p>
            <a:pPr rtl="0">
              <a:spcBef>
                <a:spcPts val="0"/>
              </a:spcBef>
              <a:buNone/>
            </a:pPr>
            <a:r>
              <a:rPr lang="en" b="1"/>
              <a:t>Neolithic-</a:t>
            </a:r>
            <a:r>
              <a:rPr lang="en"/>
              <a:t> the lastest (last) period of the Stone Age, characterized by polished stone implements</a:t>
            </a:r>
          </a:p>
          <a:p>
            <a:pPr>
              <a:spcBef>
                <a:spcPts val="0"/>
              </a:spcBef>
              <a:buNone/>
            </a:pPr>
            <a:r>
              <a:rPr lang="en" b="1"/>
              <a:t>Paleolithic</a:t>
            </a:r>
            <a:r>
              <a:rPr lang="en"/>
              <a:t>- the second period of the Stone Age, characterized by rough or crudely chipped stone implements</a:t>
            </a:r>
          </a:p>
        </p:txBody>
      </p:sp>
      <p:pic>
        <p:nvPicPr>
          <p:cNvPr id="166" name="Shape 166"/>
          <p:cNvPicPr preferRelativeResize="0"/>
          <p:nvPr/>
        </p:nvPicPr>
        <p:blipFill>
          <a:blip r:embed="rId3">
            <a:alphaModFix/>
          </a:blip>
          <a:stretch>
            <a:fillRect/>
          </a:stretch>
        </p:blipFill>
        <p:spPr>
          <a:xfrm>
            <a:off x="4080975" y="3731800"/>
            <a:ext cx="4762500" cy="126574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Nomad; nomadic herder-</a:t>
            </a:r>
          </a:p>
        </p:txBody>
      </p:sp>
      <p:sp>
        <p:nvSpPr>
          <p:cNvPr id="172" name="Shape 172"/>
          <p:cNvSpPr txBox="1"/>
          <p:nvPr/>
        </p:nvSpPr>
        <p:spPr>
          <a:xfrm>
            <a:off x="136850" y="409350"/>
            <a:ext cx="8229600" cy="3701999"/>
          </a:xfrm>
          <a:prstGeom prst="rect">
            <a:avLst/>
          </a:prstGeom>
          <a:noFill/>
          <a:ln>
            <a:noFill/>
          </a:ln>
        </p:spPr>
        <p:txBody>
          <a:bodyPr lIns="91425" tIns="91425" rIns="91425" bIns="91425" anchor="ctr" anchorCtr="0">
            <a:noAutofit/>
          </a:bodyPr>
          <a:lstStyle/>
          <a:p>
            <a:pPr lvl="0" rtl="0">
              <a:spcBef>
                <a:spcPts val="0"/>
              </a:spcBef>
              <a:buNone/>
            </a:pPr>
            <a:r>
              <a:rPr lang="en" sz="2400">
                <a:solidFill>
                  <a:srgbClr val="555555"/>
                </a:solidFill>
              </a:rPr>
              <a:t>a member of a people having no permanent abode, and who travel from place to place to find fresh pasture for their livestock</a:t>
            </a:r>
          </a:p>
        </p:txBody>
      </p:sp>
      <p:pic>
        <p:nvPicPr>
          <p:cNvPr id="173" name="Shape 173"/>
          <p:cNvPicPr preferRelativeResize="0"/>
          <p:nvPr/>
        </p:nvPicPr>
        <p:blipFill>
          <a:blip r:embed="rId3">
            <a:alphaModFix/>
          </a:blip>
          <a:stretch>
            <a:fillRect/>
          </a:stretch>
        </p:blipFill>
        <p:spPr>
          <a:xfrm>
            <a:off x="2051375" y="2619150"/>
            <a:ext cx="4762500" cy="252435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59950" y="-857396"/>
            <a:ext cx="8229600" cy="8574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endParaRPr/>
          </a:p>
          <a:p>
            <a:pPr>
              <a:spcBef>
                <a:spcPts val="0"/>
              </a:spcBef>
              <a:buNone/>
            </a:pPr>
            <a:r>
              <a:rPr lang="en">
                <a:latin typeface="Georgia"/>
                <a:ea typeface="Georgia"/>
                <a:cs typeface="Georgia"/>
                <a:sym typeface="Georgia"/>
              </a:rPr>
              <a:t>Obsolete</a:t>
            </a:r>
          </a:p>
        </p:txBody>
      </p:sp>
      <p:sp>
        <p:nvSpPr>
          <p:cNvPr id="179" name="Shape 179"/>
          <p:cNvSpPr txBox="1">
            <a:spLocks noGrp="1"/>
          </p:cNvSpPr>
          <p:nvPr>
            <p:ph type="body" idx="1"/>
          </p:nvPr>
        </p:nvSpPr>
        <p:spPr>
          <a:xfrm>
            <a:off x="457200" y="43225"/>
            <a:ext cx="8229600" cy="4882799"/>
          </a:xfrm>
          <a:prstGeom prst="rect">
            <a:avLst/>
          </a:prstGeom>
        </p:spPr>
        <p:txBody>
          <a:bodyPr lIns="91425" tIns="91425" rIns="91425" bIns="91425" anchor="t" anchorCtr="0">
            <a:noAutofit/>
          </a:bodyPr>
          <a:lstStyle/>
          <a:p>
            <a:pPr lvl="0" rtl="0">
              <a:spcBef>
                <a:spcPts val="0"/>
              </a:spcBef>
              <a:buNone/>
            </a:pPr>
            <a:r>
              <a:rPr lang="en" sz="3600">
                <a:solidFill>
                  <a:srgbClr val="333333"/>
                </a:solidFill>
                <a:latin typeface="Georgia"/>
                <a:ea typeface="Georgia"/>
                <a:cs typeface="Georgia"/>
                <a:sym typeface="Georgia"/>
              </a:rPr>
              <a:t>OBSOLETE</a:t>
            </a:r>
          </a:p>
          <a:p>
            <a:pPr lvl="0" rtl="0">
              <a:spcBef>
                <a:spcPts val="0"/>
              </a:spcBef>
              <a:buNone/>
            </a:pPr>
            <a:endParaRPr sz="2400">
              <a:solidFill>
                <a:srgbClr val="333333"/>
              </a:solidFill>
              <a:latin typeface="Verdana"/>
              <a:ea typeface="Verdana"/>
              <a:cs typeface="Verdana"/>
              <a:sym typeface="Verdana"/>
            </a:endParaRPr>
          </a:p>
          <a:p>
            <a:pPr lvl="0" rtl="0">
              <a:spcBef>
                <a:spcPts val="0"/>
              </a:spcBef>
              <a:buNone/>
            </a:pPr>
            <a:r>
              <a:rPr lang="en" sz="2400">
                <a:solidFill>
                  <a:srgbClr val="333333"/>
                </a:solidFill>
                <a:latin typeface="Verdana"/>
                <a:ea typeface="Verdana"/>
                <a:cs typeface="Verdana"/>
                <a:sym typeface="Verdana"/>
              </a:rPr>
              <a:t>...old; no longer in general use; fallen into </a:t>
            </a:r>
            <a:r>
              <a:rPr lang="en" sz="2400" u="sng">
                <a:solidFill>
                  <a:srgbClr val="9999FF"/>
                </a:solidFill>
                <a:latin typeface="Verdana"/>
                <a:ea typeface="Verdana"/>
                <a:cs typeface="Verdana"/>
                <a:sym typeface="Verdana"/>
              </a:rPr>
              <a:t>disuse:</a:t>
            </a:r>
            <a:r>
              <a:rPr lang="en" sz="2400">
                <a:solidFill>
                  <a:srgbClr val="333333"/>
                </a:solidFill>
                <a:latin typeface="Verdana"/>
                <a:ea typeface="Verdana"/>
                <a:cs typeface="Verdana"/>
                <a:sym typeface="Verdana"/>
              </a:rPr>
              <a:t> </a:t>
            </a:r>
          </a:p>
          <a:p>
            <a:pPr lvl="0" rtl="0">
              <a:spcBef>
                <a:spcPts val="0"/>
              </a:spcBef>
              <a:buNone/>
            </a:pPr>
            <a:endParaRPr sz="2400">
              <a:solidFill>
                <a:srgbClr val="333333"/>
              </a:solidFill>
              <a:latin typeface="Verdana"/>
              <a:ea typeface="Verdana"/>
              <a:cs typeface="Verdana"/>
              <a:sym typeface="Verdana"/>
            </a:endParaRPr>
          </a:p>
          <a:p>
            <a:pPr>
              <a:spcBef>
                <a:spcPts val="0"/>
              </a:spcBef>
              <a:buNone/>
            </a:pPr>
            <a:endParaRPr sz="2400">
              <a:solidFill>
                <a:srgbClr val="333333"/>
              </a:solidFill>
              <a:latin typeface="Verdana"/>
              <a:ea typeface="Verdana"/>
              <a:cs typeface="Verdana"/>
              <a:sym typeface="Verdana"/>
            </a:endParaRPr>
          </a:p>
        </p:txBody>
      </p:sp>
      <p:pic>
        <p:nvPicPr>
          <p:cNvPr id="180" name="Shape 180"/>
          <p:cNvPicPr preferRelativeResize="0"/>
          <p:nvPr/>
        </p:nvPicPr>
        <p:blipFill>
          <a:blip r:embed="rId3">
            <a:alphaModFix/>
          </a:blip>
          <a:stretch>
            <a:fillRect/>
          </a:stretch>
        </p:blipFill>
        <p:spPr>
          <a:xfrm>
            <a:off x="2093500" y="2225975"/>
            <a:ext cx="4762500" cy="246984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554475" y="249203"/>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POLITICAL BOUNDARIES</a:t>
            </a:r>
          </a:p>
        </p:txBody>
      </p:sp>
      <p:sp>
        <p:nvSpPr>
          <p:cNvPr id="186" name="Shape 1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2400">
                <a:solidFill>
                  <a:schemeClr val="dk1"/>
                </a:solidFill>
                <a:latin typeface="Georgia"/>
                <a:ea typeface="Georgia"/>
                <a:cs typeface="Georgia"/>
                <a:sym typeface="Georgia"/>
              </a:rPr>
              <a:t>...demarcation lines that separate cities, counties, states, or countries from each other. There are usually no visible, physical delineations (lines), although sometimes natural boundaries like rivers, mountain ranges or oceans will serve as guides for the political boundaries, or man-made boundaries like walls </a:t>
            </a:r>
          </a:p>
          <a:p>
            <a:pPr>
              <a:spcBef>
                <a:spcPts val="0"/>
              </a:spcBef>
              <a:buNone/>
            </a:pPr>
            <a:r>
              <a:rPr lang="en" sz="2400">
                <a:solidFill>
                  <a:schemeClr val="dk1"/>
                </a:solidFill>
                <a:latin typeface="Georgia"/>
                <a:ea typeface="Georgia"/>
                <a:cs typeface="Georgia"/>
                <a:sym typeface="Georgia"/>
              </a:rPr>
              <a:t>and fences can be used.</a:t>
            </a:r>
          </a:p>
        </p:txBody>
      </p:sp>
      <p:pic>
        <p:nvPicPr>
          <p:cNvPr id="187" name="Shape 187"/>
          <p:cNvPicPr preferRelativeResize="0"/>
          <p:nvPr/>
        </p:nvPicPr>
        <p:blipFill>
          <a:blip r:embed="rId3">
            <a:alphaModFix/>
          </a:blip>
          <a:stretch>
            <a:fillRect/>
          </a:stretch>
        </p:blipFill>
        <p:spPr>
          <a:xfrm>
            <a:off x="3928200" y="3338975"/>
            <a:ext cx="4980725" cy="17022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solidFill>
                  <a:srgbClr val="FCE5CD"/>
                </a:solidFill>
                <a:latin typeface="Georgia"/>
                <a:ea typeface="Georgia"/>
                <a:cs typeface="Georgia"/>
                <a:sym typeface="Georgia"/>
              </a:rPr>
              <a:t>POLITICAL REBEL</a:t>
            </a:r>
          </a:p>
        </p:txBody>
      </p:sp>
      <p:sp>
        <p:nvSpPr>
          <p:cNvPr id="193" name="Shape 19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2400">
                <a:solidFill>
                  <a:srgbClr val="333333"/>
                </a:solidFill>
              </a:rPr>
              <a:t> ...to resist or rise up against a government or other authority, especially by force of arms.</a:t>
            </a:r>
          </a:p>
          <a:p>
            <a:pPr lvl="0" rtl="0">
              <a:spcBef>
                <a:spcPts val="0"/>
              </a:spcBef>
              <a:buNone/>
            </a:pPr>
            <a:endParaRPr sz="2400">
              <a:solidFill>
                <a:srgbClr val="333333"/>
              </a:solidFill>
            </a:endParaRPr>
          </a:p>
          <a:p>
            <a:pPr>
              <a:spcBef>
                <a:spcPts val="0"/>
              </a:spcBef>
              <a:buNone/>
            </a:pPr>
            <a:endParaRPr sz="2400">
              <a:solidFill>
                <a:srgbClr val="333333"/>
              </a:solidFill>
            </a:endParaRPr>
          </a:p>
        </p:txBody>
      </p:sp>
      <p:pic>
        <p:nvPicPr>
          <p:cNvPr id="194" name="Shape 194"/>
          <p:cNvPicPr preferRelativeResize="0"/>
          <p:nvPr/>
        </p:nvPicPr>
        <p:blipFill>
          <a:blip r:embed="rId3">
            <a:alphaModFix/>
          </a:blip>
          <a:stretch>
            <a:fillRect/>
          </a:stretch>
        </p:blipFill>
        <p:spPr>
          <a:xfrm>
            <a:off x="807475" y="2437425"/>
            <a:ext cx="5635425" cy="24884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05974"/>
            <a:ext cx="8229600" cy="1090799"/>
          </a:xfrm>
          <a:prstGeom prst="rect">
            <a:avLst/>
          </a:prstGeom>
        </p:spPr>
        <p:txBody>
          <a:bodyPr lIns="91425" tIns="91425" rIns="91425" bIns="91425" anchor="b" anchorCtr="0">
            <a:noAutofit/>
          </a:bodyPr>
          <a:lstStyle/>
          <a:p>
            <a:pPr lvl="0" rtl="0">
              <a:spcBef>
                <a:spcPts val="0"/>
              </a:spcBef>
              <a:buNone/>
            </a:pPr>
            <a:r>
              <a:rPr lang="en" sz="3000">
                <a:latin typeface="Georgia"/>
                <a:ea typeface="Georgia"/>
                <a:cs typeface="Georgia"/>
                <a:sym typeface="Georgia"/>
              </a:rPr>
              <a:t>PRIMARY VS SECONDARY SOURCES</a:t>
            </a:r>
          </a:p>
          <a:p>
            <a:pPr>
              <a:spcBef>
                <a:spcPts val="0"/>
              </a:spcBef>
              <a:buNone/>
            </a:pPr>
            <a:r>
              <a:rPr lang="en" sz="3000" b="0" u="sng">
                <a:solidFill>
                  <a:schemeClr val="hlink"/>
                </a:solidFill>
                <a:hlinkClick r:id="rId3"/>
              </a:rPr>
              <a:t>http://www.youtube.com/watch?v=g0plq2E9ZjQ</a:t>
            </a:r>
          </a:p>
        </p:txBody>
      </p:sp>
      <p:sp>
        <p:nvSpPr>
          <p:cNvPr id="200" name="Shape 20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A primary source is a document or physical object which was written or created during the time under study. They were present during an experience or time period and offer an inside view of a particular event. Examples:</a:t>
            </a:r>
          </a:p>
          <a:p>
            <a:pPr marL="457200" lvl="0" indent="-228600" rtl="0">
              <a:lnSpc>
                <a:spcPct val="115000"/>
              </a:lnSpc>
              <a:spcBef>
                <a:spcPts val="0"/>
              </a:spcBef>
              <a:buClr>
                <a:schemeClr val="dk1"/>
              </a:buClr>
              <a:buSzPct val="100000"/>
            </a:pPr>
            <a:r>
              <a:rPr lang="en" sz="1800">
                <a:solidFill>
                  <a:schemeClr val="dk1"/>
                </a:solidFill>
              </a:rPr>
              <a:t>ORIGINAL DOCUMENTS (</a:t>
            </a:r>
            <a:r>
              <a:rPr lang="en" sz="1800">
                <a:solidFill>
                  <a:srgbClr val="980000"/>
                </a:solidFill>
              </a:rPr>
              <a:t>excerpts</a:t>
            </a:r>
            <a:r>
              <a:rPr lang="en" sz="1800">
                <a:solidFill>
                  <a:schemeClr val="dk1"/>
                </a:solidFill>
              </a:rPr>
              <a:t> or translations acceptable): Diaries, speeches, manuscripts, letters, interviews, news film footage, autobiographies, official records </a:t>
            </a:r>
          </a:p>
          <a:p>
            <a:pPr marL="457200" lvl="0" indent="-228600" rtl="0">
              <a:lnSpc>
                <a:spcPct val="115000"/>
              </a:lnSpc>
              <a:spcBef>
                <a:spcPts val="0"/>
              </a:spcBef>
              <a:buClr>
                <a:schemeClr val="dk1"/>
              </a:buClr>
              <a:buSzPct val="100000"/>
            </a:pPr>
            <a:r>
              <a:rPr lang="en" sz="1800">
                <a:solidFill>
                  <a:schemeClr val="dk1"/>
                </a:solidFill>
              </a:rPr>
              <a:t>CREATIVE WORKS: Poetry, drama, novels, music, art </a:t>
            </a:r>
          </a:p>
          <a:p>
            <a:pPr marL="457200" lvl="0" indent="-228600" rtl="0">
              <a:lnSpc>
                <a:spcPct val="115000"/>
              </a:lnSpc>
              <a:spcBef>
                <a:spcPts val="0"/>
              </a:spcBef>
              <a:buClr>
                <a:schemeClr val="dk1"/>
              </a:buClr>
              <a:buSzPct val="100000"/>
            </a:pPr>
            <a:r>
              <a:rPr lang="en" sz="1800">
                <a:solidFill>
                  <a:schemeClr val="dk1"/>
                </a:solidFill>
              </a:rPr>
              <a:t>RELICS OR ARTIFACTS: Pottery, furniture, clothing, buildings</a:t>
            </a:r>
          </a:p>
          <a:p>
            <a:pPr lvl="0" rtl="0">
              <a:spcBef>
                <a:spcPts val="0"/>
              </a:spcBef>
              <a:buNone/>
            </a:pPr>
            <a:r>
              <a:rPr lang="en" sz="1800">
                <a:solidFill>
                  <a:schemeClr val="dk1"/>
                </a:solidFill>
              </a:rPr>
              <a:t>A secondary source interprets and analyzes primary sources. They are one or more steps removed from the event. Theymay have pictures, quotes or graphics of primary sources in them.Examples: PUBLICATIONS: Textbooks, magazine articles, histories, criticisms, commentaries, encyclopedias </a:t>
            </a:r>
          </a:p>
          <a:p>
            <a:pPr>
              <a:spcBef>
                <a:spcPts val="0"/>
              </a:spcBef>
              <a:buNone/>
            </a:pPr>
            <a:endParaRPr sz="1400">
              <a:solidFill>
                <a:schemeClr val="dk1"/>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914400" y="0"/>
            <a:ext cx="8229600" cy="790799"/>
          </a:xfrm>
          <a:prstGeom prst="rect">
            <a:avLst/>
          </a:prstGeom>
        </p:spPr>
        <p:txBody>
          <a:bodyPr lIns="91425" tIns="91425" rIns="91425" bIns="91425" anchor="b" anchorCtr="0">
            <a:noAutofit/>
          </a:bodyPr>
          <a:lstStyle/>
          <a:p>
            <a:pPr algn="ctr">
              <a:spcBef>
                <a:spcPts val="0"/>
              </a:spcBef>
              <a:buNone/>
            </a:pPr>
            <a:r>
              <a:rPr lang="en" sz="2400">
                <a:latin typeface="Georgia"/>
                <a:ea typeface="Georgia"/>
                <a:cs typeface="Georgia"/>
                <a:sym typeface="Georgia"/>
              </a:rPr>
              <a:t>Religions of the World</a:t>
            </a:r>
          </a:p>
        </p:txBody>
      </p:sp>
      <p:sp>
        <p:nvSpPr>
          <p:cNvPr id="206" name="Shape 206"/>
          <p:cNvSpPr txBox="1">
            <a:spLocks noGrp="1"/>
          </p:cNvSpPr>
          <p:nvPr>
            <p:ph type="body" idx="1"/>
          </p:nvPr>
        </p:nvSpPr>
        <p:spPr>
          <a:xfrm>
            <a:off x="457200" y="790800"/>
            <a:ext cx="8229600" cy="4134899"/>
          </a:xfrm>
          <a:prstGeom prst="rect">
            <a:avLst/>
          </a:prstGeom>
        </p:spPr>
        <p:txBody>
          <a:bodyPr lIns="91425" tIns="91425" rIns="91425" bIns="91425" anchor="t" anchorCtr="0">
            <a:noAutofit/>
          </a:bodyPr>
          <a:lstStyle/>
          <a:p>
            <a:pPr lvl="0" rtl="0">
              <a:spcBef>
                <a:spcPts val="0"/>
              </a:spcBef>
              <a:buNone/>
            </a:pPr>
            <a:r>
              <a:rPr lang="en" sz="1800" b="1" u="sng">
                <a:solidFill>
                  <a:schemeClr val="hlink"/>
                </a:solidFill>
                <a:latin typeface="Trebuchet MS"/>
                <a:ea typeface="Trebuchet MS"/>
                <a:cs typeface="Trebuchet MS"/>
                <a:sym typeface="Trebuchet MS"/>
                <a:hlinkClick r:id="rId3"/>
              </a:rPr>
              <a:t>https://www.google.com/search?q=major+religions+of+the+world&amp;espv=210&amp;es_sm=122&amp;tbm=isch&amp;tbo=u&amp;source=univ&amp;sa=X&amp;ei=GQ4eU4qECs6gkQeN94DYDQ&amp;ved=0CDQQsAQ&amp;biw=80</a:t>
            </a:r>
          </a:p>
          <a:p>
            <a:pPr lvl="0" rtl="0">
              <a:spcBef>
                <a:spcPts val="0"/>
              </a:spcBef>
              <a:buNone/>
            </a:pPr>
            <a:endParaRPr sz="1800" b="1">
              <a:latin typeface="Trebuchet MS"/>
              <a:ea typeface="Trebuchet MS"/>
              <a:cs typeface="Trebuchet MS"/>
              <a:sym typeface="Trebuchet MS"/>
            </a:endParaRPr>
          </a:p>
          <a:p>
            <a:pPr>
              <a:spcBef>
                <a:spcPts val="0"/>
              </a:spcBef>
              <a:buNone/>
            </a:pPr>
            <a:endParaRPr sz="1800" b="1">
              <a:latin typeface="Trebuchet MS"/>
              <a:ea typeface="Trebuchet MS"/>
              <a:cs typeface="Trebuchet MS"/>
              <a:sym typeface="Trebuchet MS"/>
            </a:endParaRPr>
          </a:p>
        </p:txBody>
      </p:sp>
      <p:pic>
        <p:nvPicPr>
          <p:cNvPr id="207" name="Shape 207"/>
          <p:cNvPicPr preferRelativeResize="0"/>
          <p:nvPr/>
        </p:nvPicPr>
        <p:blipFill>
          <a:blip r:embed="rId4">
            <a:alphaModFix/>
          </a:blip>
          <a:stretch>
            <a:fillRect/>
          </a:stretch>
        </p:blipFill>
        <p:spPr>
          <a:xfrm>
            <a:off x="1614925" y="1920450"/>
            <a:ext cx="6001449" cy="322304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564000" y="342753"/>
            <a:ext cx="8229600" cy="857400"/>
          </a:xfrm>
          <a:prstGeom prst="rect">
            <a:avLst/>
          </a:prstGeom>
        </p:spPr>
        <p:txBody>
          <a:bodyPr lIns="91425" tIns="91425" rIns="91425" bIns="91425" anchor="b" anchorCtr="0">
            <a:noAutofit/>
          </a:bodyPr>
          <a:lstStyle/>
          <a:p>
            <a:pPr algn="ctr">
              <a:spcBef>
                <a:spcPts val="0"/>
              </a:spcBef>
              <a:buNone/>
            </a:pPr>
            <a:r>
              <a:rPr lang="en"/>
              <a:t>Major Religions</a:t>
            </a:r>
          </a:p>
        </p:txBody>
      </p:sp>
      <p:sp>
        <p:nvSpPr>
          <p:cNvPr id="213" name="Shape 21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u="sng">
                <a:solidFill>
                  <a:schemeClr val="hlink"/>
                </a:solidFill>
                <a:hlinkClick r:id="rId3"/>
              </a:rPr>
              <a:t>https://docs.google.com/a/ucps.k12.nc.us/document/d/13vDd00m038wwN9Fhht4qdcQoOp8z1NISEso6DiwkVo0/edit#</a:t>
            </a:r>
          </a:p>
          <a:p>
            <a:pPr lvl="0" rtl="0">
              <a:spcBef>
                <a:spcPts val="0"/>
              </a:spcBef>
              <a:buNone/>
            </a:pPr>
            <a:endParaRPr/>
          </a:p>
          <a:p>
            <a:pPr lvl="0" rtl="0">
              <a:spcBef>
                <a:spcPts val="0"/>
              </a:spcBef>
              <a:buNone/>
            </a:pPr>
            <a:endParaRPr/>
          </a:p>
          <a:p>
            <a:pPr>
              <a:spcBef>
                <a:spcPts val="0"/>
              </a:spcBef>
              <a:buNone/>
            </a:pPr>
            <a:r>
              <a:rPr lang="en"/>
              <a:t>Google Doc</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latin typeface="Georgia"/>
                <a:ea typeface="Georgia"/>
                <a:cs typeface="Georgia"/>
                <a:sym typeface="Georgia"/>
              </a:rPr>
              <a:t>Rural vs Urban</a:t>
            </a:r>
          </a:p>
        </p:txBody>
      </p:sp>
      <p:sp>
        <p:nvSpPr>
          <p:cNvPr id="219" name="Shape 21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solidFill>
                  <a:srgbClr val="38761D"/>
                </a:solidFill>
                <a:latin typeface="Georgia"/>
                <a:ea typeface="Georgia"/>
                <a:cs typeface="Georgia"/>
                <a:sym typeface="Georgia"/>
              </a:rPr>
              <a:t>Rural-  of the country; out in </a:t>
            </a:r>
          </a:p>
          <a:p>
            <a:pPr lvl="0" rtl="0">
              <a:spcBef>
                <a:spcPts val="0"/>
              </a:spcBef>
              <a:buNone/>
            </a:pPr>
            <a:r>
              <a:rPr lang="en">
                <a:solidFill>
                  <a:srgbClr val="38761D"/>
                </a:solidFill>
                <a:latin typeface="Georgia"/>
                <a:ea typeface="Georgia"/>
                <a:cs typeface="Georgia"/>
                <a:sym typeface="Georgia"/>
              </a:rPr>
              <a:t>natural surroundings; away from</a:t>
            </a:r>
          </a:p>
          <a:p>
            <a:pPr lvl="0" rtl="0">
              <a:spcBef>
                <a:spcPts val="0"/>
              </a:spcBef>
              <a:buNone/>
            </a:pPr>
            <a:r>
              <a:rPr lang="en">
                <a:solidFill>
                  <a:srgbClr val="38761D"/>
                </a:solidFill>
                <a:latin typeface="Georgia"/>
                <a:ea typeface="Georgia"/>
                <a:cs typeface="Georgia"/>
                <a:sym typeface="Georgia"/>
              </a:rPr>
              <a:t> the city</a:t>
            </a:r>
          </a:p>
          <a:p>
            <a:pPr>
              <a:spcBef>
                <a:spcPts val="0"/>
              </a:spcBef>
              <a:buNone/>
            </a:pPr>
            <a:r>
              <a:rPr lang="en">
                <a:solidFill>
                  <a:srgbClr val="0000FF"/>
                </a:solidFill>
                <a:latin typeface="Georgia"/>
                <a:ea typeface="Georgia"/>
                <a:cs typeface="Georgia"/>
                <a:sym typeface="Georgia"/>
              </a:rPr>
              <a:t>Urban- of or in the city; towns and trade and businesses surrounding</a:t>
            </a:r>
            <a:r>
              <a:rPr lang="en">
                <a:latin typeface="Georgia"/>
                <a:ea typeface="Georgia"/>
                <a:cs typeface="Georgia"/>
                <a:sym typeface="Georgia"/>
              </a:rPr>
              <a:t> </a:t>
            </a:r>
          </a:p>
        </p:txBody>
      </p:sp>
      <p:pic>
        <p:nvPicPr>
          <p:cNvPr id="220" name="Shape 220"/>
          <p:cNvPicPr preferRelativeResize="0"/>
          <p:nvPr/>
        </p:nvPicPr>
        <p:blipFill>
          <a:blip r:embed="rId3">
            <a:alphaModFix/>
          </a:blip>
          <a:stretch>
            <a:fillRect/>
          </a:stretch>
        </p:blipFill>
        <p:spPr>
          <a:xfrm>
            <a:off x="6245400" y="860550"/>
            <a:ext cx="2441399" cy="1496374"/>
          </a:xfrm>
          <a:prstGeom prst="rect">
            <a:avLst/>
          </a:prstGeom>
          <a:noFill/>
          <a:ln>
            <a:noFill/>
          </a:ln>
        </p:spPr>
      </p:pic>
      <p:pic>
        <p:nvPicPr>
          <p:cNvPr id="221" name="Shape 221"/>
          <p:cNvPicPr preferRelativeResize="0"/>
          <p:nvPr/>
        </p:nvPicPr>
        <p:blipFill>
          <a:blip r:embed="rId4">
            <a:alphaModFix/>
          </a:blip>
          <a:stretch>
            <a:fillRect/>
          </a:stretch>
        </p:blipFill>
        <p:spPr>
          <a:xfrm>
            <a:off x="4779325" y="3429475"/>
            <a:ext cx="3688150" cy="14963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Archaeologist</a:t>
            </a:r>
          </a:p>
        </p:txBody>
      </p:sp>
      <p:sp>
        <p:nvSpPr>
          <p:cNvPr id="39" name="Shape 3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2400">
                <a:solidFill>
                  <a:srgbClr val="333333"/>
                </a:solidFill>
                <a:latin typeface="Verdana"/>
                <a:ea typeface="Verdana"/>
                <a:cs typeface="Verdana"/>
                <a:sym typeface="Verdana"/>
              </a:rPr>
              <a:t>...the scientific study of prehistoric peoples and their cultures by analysis of their artifacts, inscriptions, monuments, etc.</a:t>
            </a:r>
          </a:p>
          <a:p>
            <a:pPr>
              <a:spcBef>
                <a:spcPts val="0"/>
              </a:spcBef>
              <a:buNone/>
            </a:pPr>
            <a:endParaRPr sz="2400">
              <a:solidFill>
                <a:srgbClr val="333333"/>
              </a:solidFill>
              <a:latin typeface="Verdana"/>
              <a:ea typeface="Verdana"/>
              <a:cs typeface="Verdana"/>
              <a:sym typeface="Verdana"/>
            </a:endParaRPr>
          </a:p>
        </p:txBody>
      </p:sp>
      <p:pic>
        <p:nvPicPr>
          <p:cNvPr id="40" name="Shape 40"/>
          <p:cNvPicPr preferRelativeResize="0"/>
          <p:nvPr/>
        </p:nvPicPr>
        <p:blipFill>
          <a:blip r:embed="rId3">
            <a:alphaModFix/>
          </a:blip>
          <a:stretch>
            <a:fillRect/>
          </a:stretch>
        </p:blipFill>
        <p:spPr>
          <a:xfrm>
            <a:off x="2503725" y="2833025"/>
            <a:ext cx="4332500" cy="20928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5200C"/>
        </a:solidFill>
        <a:effectLst/>
      </p:bgPr>
    </p:bg>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546200" y="2444103"/>
            <a:ext cx="8229600" cy="542999"/>
          </a:xfrm>
          <a:prstGeom prst="rect">
            <a:avLst/>
          </a:prstGeom>
        </p:spPr>
        <p:txBody>
          <a:bodyPr lIns="91425" tIns="91425" rIns="91425" bIns="91425" anchor="b" anchorCtr="0">
            <a:noAutofit/>
          </a:bodyPr>
          <a:lstStyle/>
          <a:p>
            <a:pPr lvl="0" rtl="0">
              <a:spcBef>
                <a:spcPts val="0"/>
              </a:spcBef>
              <a:buNone/>
            </a:pPr>
            <a:endParaRPr>
              <a:latin typeface="Georgia"/>
              <a:ea typeface="Georgia"/>
              <a:cs typeface="Georgia"/>
              <a:sym typeface="Georgia"/>
            </a:endParaRPr>
          </a:p>
          <a:p>
            <a:pPr lvl="0" rtl="0">
              <a:spcBef>
                <a:spcPts val="0"/>
              </a:spcBef>
              <a:buNone/>
            </a:pPr>
            <a:endParaRPr>
              <a:latin typeface="Georgia"/>
              <a:ea typeface="Georgia"/>
              <a:cs typeface="Georgia"/>
              <a:sym typeface="Georgia"/>
            </a:endParaRPr>
          </a:p>
          <a:p>
            <a:pPr lvl="0" rtl="0">
              <a:spcBef>
                <a:spcPts val="0"/>
              </a:spcBef>
              <a:buNone/>
            </a:pPr>
            <a:endParaRPr>
              <a:latin typeface="Georgia"/>
              <a:ea typeface="Georgia"/>
              <a:cs typeface="Georgia"/>
              <a:sym typeface="Georgia"/>
            </a:endParaRPr>
          </a:p>
          <a:p>
            <a:pPr>
              <a:spcBef>
                <a:spcPts val="0"/>
              </a:spcBef>
              <a:buNone/>
            </a:pPr>
            <a:r>
              <a:rPr lang="en">
                <a:latin typeface="Georgia"/>
                <a:ea typeface="Georgia"/>
                <a:cs typeface="Georgia"/>
                <a:sym typeface="Georgia"/>
              </a:rPr>
              <a:t>Scarcity</a:t>
            </a:r>
          </a:p>
        </p:txBody>
      </p:sp>
      <p:sp>
        <p:nvSpPr>
          <p:cNvPr id="227" name="Shape 227"/>
          <p:cNvSpPr txBox="1">
            <a:spLocks noGrp="1"/>
          </p:cNvSpPr>
          <p:nvPr>
            <p:ph type="body" idx="1"/>
          </p:nvPr>
        </p:nvSpPr>
        <p:spPr>
          <a:xfrm>
            <a:off x="546200" y="3073629"/>
            <a:ext cx="8229600" cy="2359200"/>
          </a:xfrm>
          <a:prstGeom prst="rect">
            <a:avLst/>
          </a:prstGeom>
        </p:spPr>
        <p:txBody>
          <a:bodyPr lIns="91425" tIns="91425" rIns="91425" bIns="91425" anchor="t" anchorCtr="0">
            <a:noAutofit/>
          </a:bodyPr>
          <a:lstStyle/>
          <a:p>
            <a:pPr lvl="0" rtl="0">
              <a:spcBef>
                <a:spcPts val="0"/>
              </a:spcBef>
              <a:buNone/>
            </a:pPr>
            <a:endParaRPr>
              <a:latin typeface="Georgia"/>
              <a:ea typeface="Georgia"/>
              <a:cs typeface="Georgia"/>
              <a:sym typeface="Georgia"/>
            </a:endParaRPr>
          </a:p>
          <a:p>
            <a:pPr lvl="0" rtl="0">
              <a:spcBef>
                <a:spcPts val="0"/>
              </a:spcBef>
              <a:buNone/>
            </a:pPr>
            <a:r>
              <a:rPr lang="en" b="1">
                <a:latin typeface="Georgia"/>
                <a:ea typeface="Georgia"/>
                <a:cs typeface="Georgia"/>
                <a:sym typeface="Georgia"/>
              </a:rPr>
              <a:t>Scarcity</a:t>
            </a:r>
            <a:r>
              <a:rPr lang="en">
                <a:latin typeface="Georgia"/>
                <a:ea typeface="Georgia"/>
                <a:cs typeface="Georgia"/>
                <a:sym typeface="Georgia"/>
              </a:rPr>
              <a:t>  ...not enough of something;  needing more of a resource</a:t>
            </a:r>
          </a:p>
          <a:p>
            <a:pPr lvl="0" rtl="0">
              <a:spcBef>
                <a:spcPts val="0"/>
              </a:spcBef>
              <a:buNone/>
            </a:pPr>
            <a:endParaRPr>
              <a:latin typeface="Georgia"/>
              <a:ea typeface="Georgia"/>
              <a:cs typeface="Georgia"/>
              <a:sym typeface="Georgia"/>
            </a:endParaRPr>
          </a:p>
          <a:p>
            <a:pPr lvl="0" rtl="0">
              <a:spcBef>
                <a:spcPts val="0"/>
              </a:spcBef>
              <a:buNone/>
            </a:pPr>
            <a:endParaRPr>
              <a:latin typeface="Georgia"/>
              <a:ea typeface="Georgia"/>
              <a:cs typeface="Georgia"/>
              <a:sym typeface="Georgia"/>
            </a:endParaRPr>
          </a:p>
          <a:p>
            <a:pPr>
              <a:spcBef>
                <a:spcPts val="0"/>
              </a:spcBef>
              <a:buNone/>
            </a:pPr>
            <a:endParaRPr>
              <a:latin typeface="Georgia"/>
              <a:ea typeface="Georgia"/>
              <a:cs typeface="Georgia"/>
              <a:sym typeface="Georgia"/>
            </a:endParaRPr>
          </a:p>
        </p:txBody>
      </p:sp>
      <p:pic>
        <p:nvPicPr>
          <p:cNvPr id="228" name="Shape 228"/>
          <p:cNvPicPr preferRelativeResize="0"/>
          <p:nvPr/>
        </p:nvPicPr>
        <p:blipFill>
          <a:blip r:embed="rId3">
            <a:alphaModFix/>
          </a:blip>
          <a:stretch>
            <a:fillRect/>
          </a:stretch>
        </p:blipFill>
        <p:spPr>
          <a:xfrm>
            <a:off x="3491750" y="349175"/>
            <a:ext cx="4762500" cy="29718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170378"/>
            <a:ext cx="8229600" cy="857400"/>
          </a:xfrm>
          <a:prstGeom prst="rect">
            <a:avLst/>
          </a:prstGeom>
        </p:spPr>
        <p:txBody>
          <a:bodyPr lIns="91425" tIns="91425" rIns="91425" bIns="91425" anchor="b" anchorCtr="0">
            <a:noAutofit/>
          </a:bodyPr>
          <a:lstStyle/>
          <a:p>
            <a:pPr lvl="0" rtl="0">
              <a:spcBef>
                <a:spcPts val="0"/>
              </a:spcBef>
              <a:buNone/>
            </a:pPr>
            <a:endParaRPr>
              <a:latin typeface="Georgia"/>
              <a:ea typeface="Georgia"/>
              <a:cs typeface="Georgia"/>
              <a:sym typeface="Georgia"/>
            </a:endParaRPr>
          </a:p>
          <a:p>
            <a:pPr lvl="0" rtl="0">
              <a:spcBef>
                <a:spcPts val="0"/>
              </a:spcBef>
              <a:buNone/>
            </a:pPr>
            <a:r>
              <a:rPr lang="en">
                <a:latin typeface="Georgia"/>
                <a:ea typeface="Georgia"/>
                <a:cs typeface="Georgia"/>
                <a:sym typeface="Georgia"/>
              </a:rPr>
              <a:t>SOVEREIGN POWER</a:t>
            </a:r>
          </a:p>
          <a:p>
            <a:pPr>
              <a:spcBef>
                <a:spcPts val="0"/>
              </a:spcBef>
              <a:buNone/>
            </a:pPr>
            <a:endParaRPr/>
          </a:p>
        </p:txBody>
      </p:sp>
      <p:sp>
        <p:nvSpPr>
          <p:cNvPr id="234" name="Shape 23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2400">
                <a:solidFill>
                  <a:schemeClr val="dk1"/>
                </a:solidFill>
              </a:rPr>
              <a:t>...a combination of all power; the power to do everything in a state without accountability; to make laws, to execute and to apply them: to impose and collect taxes, to make war or peace; to form treaties of alliance or of commerce with foreign nations, and the like</a:t>
            </a:r>
          </a:p>
          <a:p>
            <a:pPr lvl="0" rtl="0">
              <a:spcBef>
                <a:spcPts val="0"/>
              </a:spcBef>
              <a:buNone/>
            </a:pPr>
            <a:r>
              <a:rPr lang="en" sz="2400">
                <a:solidFill>
                  <a:schemeClr val="dk1"/>
                </a:solidFill>
              </a:rPr>
              <a:t> </a:t>
            </a:r>
          </a:p>
        </p:txBody>
      </p:sp>
      <p:pic>
        <p:nvPicPr>
          <p:cNvPr id="235" name="Shape 235"/>
          <p:cNvPicPr preferRelativeResize="0"/>
          <p:nvPr/>
        </p:nvPicPr>
        <p:blipFill>
          <a:blip r:embed="rId3">
            <a:alphaModFix/>
          </a:blip>
          <a:stretch>
            <a:fillRect/>
          </a:stretch>
        </p:blipFill>
        <p:spPr>
          <a:xfrm>
            <a:off x="4408300" y="2917925"/>
            <a:ext cx="4082075" cy="22255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TRANSITION….OF POWER</a:t>
            </a:r>
          </a:p>
        </p:txBody>
      </p:sp>
      <p:sp>
        <p:nvSpPr>
          <p:cNvPr id="241" name="Shape 241"/>
          <p:cNvSpPr txBox="1">
            <a:spLocks noGrp="1"/>
          </p:cNvSpPr>
          <p:nvPr>
            <p:ph type="body" idx="1"/>
          </p:nvPr>
        </p:nvSpPr>
        <p:spPr>
          <a:xfrm>
            <a:off x="457200" y="1143875"/>
            <a:ext cx="8229600" cy="3725699"/>
          </a:xfrm>
          <a:prstGeom prst="rect">
            <a:avLst/>
          </a:prstGeom>
        </p:spPr>
        <p:txBody>
          <a:bodyPr lIns="91425" tIns="91425" rIns="91425" bIns="91425" anchor="t" anchorCtr="0">
            <a:noAutofit/>
          </a:bodyPr>
          <a:lstStyle/>
          <a:p>
            <a:pPr lvl="0" rtl="0">
              <a:spcBef>
                <a:spcPts val="0"/>
              </a:spcBef>
              <a:buNone/>
            </a:pPr>
            <a:r>
              <a:rPr lang="en"/>
              <a:t>….</a:t>
            </a:r>
            <a:r>
              <a:rPr lang="en">
                <a:latin typeface="Georgia"/>
                <a:ea typeface="Georgia"/>
                <a:cs typeface="Georgia"/>
                <a:sym typeface="Georgia"/>
              </a:rPr>
              <a:t>CHANGE of power….to transition is to change or move from one idea or event to another</a:t>
            </a:r>
          </a:p>
          <a:p>
            <a:pPr>
              <a:spcBef>
                <a:spcPts val="0"/>
              </a:spcBef>
              <a:buNone/>
            </a:pPr>
            <a:endParaRPr/>
          </a:p>
        </p:txBody>
      </p:sp>
      <p:pic>
        <p:nvPicPr>
          <p:cNvPr id="242" name="Shape 242"/>
          <p:cNvPicPr preferRelativeResize="0"/>
          <p:nvPr/>
        </p:nvPicPr>
        <p:blipFill>
          <a:blip r:embed="rId3">
            <a:alphaModFix/>
          </a:blip>
          <a:stretch>
            <a:fillRect/>
          </a:stretch>
        </p:blipFill>
        <p:spPr>
          <a:xfrm>
            <a:off x="2190750" y="2330625"/>
            <a:ext cx="4762500" cy="25389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sp>
        <p:nvSpPr>
          <p:cNvPr id="248" name="Shape 248"/>
          <p:cNvSpPr txBox="1"/>
          <p:nvPr/>
        </p:nvSpPr>
        <p:spPr>
          <a:xfrm>
            <a:off x="956675" y="1114225"/>
            <a:ext cx="6482700" cy="1114199"/>
          </a:xfrm>
          <a:prstGeom prst="rect">
            <a:avLst/>
          </a:prstGeom>
          <a:solidFill>
            <a:srgbClr val="333333"/>
          </a:solidFill>
          <a:ln>
            <a:noFill/>
          </a:ln>
        </p:spPr>
        <p:txBody>
          <a:bodyPr lIns="91425" tIns="91425" rIns="91425" bIns="91425" anchor="t" anchorCtr="0">
            <a:noAutofit/>
          </a:bodyPr>
          <a:lstStyle/>
          <a:p>
            <a:pPr lvl="0" rtl="0">
              <a:lnSpc>
                <a:spcPct val="115000"/>
              </a:lnSpc>
              <a:spcBef>
                <a:spcPts val="200"/>
              </a:spcBef>
              <a:buNone/>
            </a:pPr>
            <a:r>
              <a:rPr lang="en" sz="2400">
                <a:solidFill>
                  <a:srgbClr val="555555"/>
                </a:solidFill>
              </a:rPr>
              <a:t>cruel and oppressive government or rule; </a:t>
            </a:r>
            <a:r>
              <a:rPr lang="en" sz="2400" i="1">
                <a:solidFill>
                  <a:srgbClr val="888888"/>
                </a:solidFill>
              </a:rPr>
              <a:t>synonyms: absolute power or dictatorship</a:t>
            </a:r>
          </a:p>
          <a:p>
            <a:pPr lvl="0" rtl="0">
              <a:lnSpc>
                <a:spcPct val="115000"/>
              </a:lnSpc>
              <a:spcBef>
                <a:spcPts val="200"/>
              </a:spcBef>
              <a:buNone/>
            </a:pPr>
            <a:endParaRPr sz="2400" i="1">
              <a:solidFill>
                <a:srgbClr val="888888"/>
              </a:solidFill>
            </a:endParaRPr>
          </a:p>
          <a:p>
            <a:pPr lvl="0" rtl="0">
              <a:lnSpc>
                <a:spcPct val="115000"/>
              </a:lnSpc>
              <a:spcBef>
                <a:spcPts val="200"/>
              </a:spcBef>
              <a:buClr>
                <a:schemeClr val="dk1"/>
              </a:buClr>
              <a:buFont typeface="Arial"/>
              <a:buNone/>
            </a:pPr>
            <a:endParaRPr sz="1800">
              <a:solidFill>
                <a:srgbClr val="888888"/>
              </a:solidFill>
            </a:endParaRPr>
          </a:p>
          <a:p>
            <a:pPr lvl="0" rtl="0">
              <a:lnSpc>
                <a:spcPct val="115000"/>
              </a:lnSpc>
              <a:spcBef>
                <a:spcPts val="200"/>
              </a:spcBef>
              <a:buNone/>
            </a:pPr>
            <a:endParaRPr/>
          </a:p>
        </p:txBody>
      </p:sp>
      <p:sp>
        <p:nvSpPr>
          <p:cNvPr id="249" name="Shape 249"/>
          <p:cNvSpPr txBox="1">
            <a:spLocks noGrp="1"/>
          </p:cNvSpPr>
          <p:nvPr>
            <p:ph type="title"/>
          </p:nvPr>
        </p:nvSpPr>
        <p:spPr>
          <a:xfrm>
            <a:off x="457200" y="205978"/>
            <a:ext cx="8229600" cy="857400"/>
          </a:xfrm>
          <a:prstGeom prst="rect">
            <a:avLst/>
          </a:prstGeom>
          <a:solidFill>
            <a:srgbClr val="00FF00"/>
          </a:solidFill>
        </p:spPr>
        <p:txBody>
          <a:bodyPr lIns="91425" tIns="91425" rIns="91425" bIns="91425" anchor="b" anchorCtr="0">
            <a:noAutofit/>
          </a:bodyPr>
          <a:lstStyle/>
          <a:p>
            <a:pPr lvl="0" rtl="0">
              <a:spcBef>
                <a:spcPts val="0"/>
              </a:spcBef>
              <a:buNone/>
            </a:pPr>
            <a:r>
              <a:rPr lang="en"/>
              <a:t>TYRANNY</a:t>
            </a:r>
          </a:p>
        </p:txBody>
      </p:sp>
      <p:pic>
        <p:nvPicPr>
          <p:cNvPr id="250" name="Shape 250"/>
          <p:cNvPicPr preferRelativeResize="0"/>
          <p:nvPr/>
        </p:nvPicPr>
        <p:blipFill>
          <a:blip r:embed="rId3">
            <a:alphaModFix/>
          </a:blip>
          <a:stretch>
            <a:fillRect/>
          </a:stretch>
        </p:blipFill>
        <p:spPr>
          <a:xfrm>
            <a:off x="2612112" y="2596975"/>
            <a:ext cx="3171825" cy="21168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805901"/>
            <a:ext cx="8229600" cy="2169600"/>
          </a:xfrm>
          <a:prstGeom prst="rect">
            <a:avLst/>
          </a:prstGeom>
        </p:spPr>
        <p:txBody>
          <a:bodyPr lIns="91425" tIns="91425" rIns="91425" bIns="91425" anchor="b" anchorCtr="0">
            <a:noAutofit/>
          </a:bodyPr>
          <a:lstStyle/>
          <a:p>
            <a:pPr>
              <a:spcBef>
                <a:spcPts val="0"/>
              </a:spcBef>
              <a:buNone/>
            </a:pPr>
            <a:r>
              <a:rPr lang="en"/>
              <a:t>Conquistadors-</a:t>
            </a:r>
            <a:r>
              <a:rPr lang="en" sz="3000" b="0">
                <a:solidFill>
                  <a:srgbClr val="555555"/>
                </a:solidFill>
              </a:rPr>
              <a:t>a conqueror, especially one of the Spanish conquerors of Mexico and Peru in the 16th century..</a:t>
            </a:r>
          </a:p>
        </p:txBody>
      </p:sp>
      <p:sp>
        <p:nvSpPr>
          <p:cNvPr id="46" name="Shape 46"/>
          <p:cNvSpPr txBox="1">
            <a:spLocks noGrp="1"/>
          </p:cNvSpPr>
          <p:nvPr>
            <p:ph type="body" idx="1"/>
          </p:nvPr>
        </p:nvSpPr>
        <p:spPr>
          <a:xfrm>
            <a:off x="209225" y="326575"/>
            <a:ext cx="8229600" cy="2649000"/>
          </a:xfrm>
          <a:prstGeom prst="rect">
            <a:avLst/>
          </a:prstGeom>
        </p:spPr>
        <p:txBody>
          <a:bodyPr lIns="91425" tIns="91425" rIns="91425" bIns="91425" anchor="t" anchorCtr="0">
            <a:noAutofit/>
          </a:bodyPr>
          <a:lstStyle/>
          <a:p>
            <a:pPr>
              <a:spcBef>
                <a:spcPts val="0"/>
              </a:spcBef>
              <a:buNone/>
            </a:pPr>
            <a:endParaRPr/>
          </a:p>
        </p:txBody>
      </p:sp>
      <p:pic>
        <p:nvPicPr>
          <p:cNvPr id="47" name="Shape 47"/>
          <p:cNvPicPr preferRelativeResize="0"/>
          <p:nvPr/>
        </p:nvPicPr>
        <p:blipFill>
          <a:blip r:embed="rId3">
            <a:alphaModFix/>
          </a:blip>
          <a:stretch>
            <a:fillRect/>
          </a:stretch>
        </p:blipFill>
        <p:spPr>
          <a:xfrm>
            <a:off x="5279575" y="2973900"/>
            <a:ext cx="3159250" cy="21695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CULTURE (elements of)</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Culture is everything that makes up someone’s way of life:</a:t>
            </a:r>
          </a:p>
          <a:p>
            <a:pPr lvl="0" rtl="0">
              <a:spcBef>
                <a:spcPts val="0"/>
              </a:spcBef>
              <a:buNone/>
            </a:pPr>
            <a:r>
              <a:rPr lang="en" sz="1800" u="sng">
                <a:solidFill>
                  <a:schemeClr val="hlink"/>
                </a:solidFill>
                <a:hlinkClick r:id="rId3"/>
              </a:rPr>
              <a:t>http://www.slideshare.net/apersone/7-elements-of-culture</a:t>
            </a:r>
          </a:p>
          <a:p>
            <a:pPr lvl="0" rtl="0">
              <a:spcBef>
                <a:spcPts val="0"/>
              </a:spcBef>
              <a:buNone/>
            </a:pPr>
            <a:endParaRPr sz="1800"/>
          </a:p>
          <a:p>
            <a:pPr lvl="0" rtl="0">
              <a:spcBef>
                <a:spcPts val="0"/>
              </a:spcBef>
              <a:buNone/>
            </a:pPr>
            <a:r>
              <a:rPr lang="en" sz="1800" u="sng"/>
              <a:t>There are seven “elements of culture”:</a:t>
            </a:r>
          </a:p>
          <a:p>
            <a:pPr lvl="0" rtl="0">
              <a:spcBef>
                <a:spcPts val="0"/>
              </a:spcBef>
              <a:buNone/>
            </a:pPr>
            <a:r>
              <a:rPr lang="en" sz="1800"/>
              <a:t>*social organizations           *customs and traditions</a:t>
            </a:r>
          </a:p>
          <a:p>
            <a:pPr lvl="0" rtl="0">
              <a:spcBef>
                <a:spcPts val="0"/>
              </a:spcBef>
              <a:buNone/>
            </a:pPr>
            <a:r>
              <a:rPr lang="en" sz="1800"/>
              <a:t>*religion                              *arts and literature</a:t>
            </a:r>
          </a:p>
          <a:p>
            <a:pPr lvl="0" rtl="0">
              <a:spcBef>
                <a:spcPts val="0"/>
              </a:spcBef>
              <a:buNone/>
            </a:pPr>
            <a:r>
              <a:rPr lang="en" sz="1800"/>
              <a:t>*government                        *economy</a:t>
            </a:r>
          </a:p>
          <a:p>
            <a:pPr lvl="0" rtl="0">
              <a:spcBef>
                <a:spcPts val="0"/>
              </a:spcBef>
              <a:buNone/>
            </a:pPr>
            <a:r>
              <a:rPr lang="en" sz="1800"/>
              <a:t>*common language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149703"/>
            <a:ext cx="8229600" cy="857400"/>
          </a:xfrm>
          <a:prstGeom prst="rect">
            <a:avLst/>
          </a:prstGeom>
        </p:spPr>
        <p:txBody>
          <a:bodyPr lIns="91425" tIns="91425" rIns="91425" bIns="91425" anchor="b" anchorCtr="0">
            <a:noAutofit/>
          </a:bodyPr>
          <a:lstStyle/>
          <a:p>
            <a:pPr>
              <a:spcBef>
                <a:spcPts val="0"/>
              </a:spcBef>
              <a:buNone/>
            </a:pPr>
            <a:r>
              <a:rPr lang="en"/>
              <a:t>Cultural Diffusion</a:t>
            </a:r>
          </a:p>
        </p:txBody>
      </p:sp>
      <p:sp>
        <p:nvSpPr>
          <p:cNvPr id="59" name="Shape 5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...the process by which ideas and beliefs from one culture spread into another culture;  the mixing of culture</a:t>
            </a:r>
          </a:p>
          <a:p>
            <a:pPr>
              <a:spcBef>
                <a:spcPts val="0"/>
              </a:spcBef>
              <a:buNone/>
            </a:pPr>
            <a:endParaRPr/>
          </a:p>
        </p:txBody>
      </p:sp>
      <p:pic>
        <p:nvPicPr>
          <p:cNvPr id="60" name="Shape 60"/>
          <p:cNvPicPr preferRelativeResize="0"/>
          <p:nvPr/>
        </p:nvPicPr>
        <p:blipFill>
          <a:blip r:embed="rId3">
            <a:alphaModFix/>
          </a:blip>
          <a:stretch>
            <a:fillRect/>
          </a:stretch>
        </p:blipFill>
        <p:spPr>
          <a:xfrm>
            <a:off x="3924300" y="2939150"/>
            <a:ext cx="4762500" cy="22043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DEITY</a:t>
            </a:r>
          </a:p>
        </p:txBody>
      </p:sp>
      <p:sp>
        <p:nvSpPr>
          <p:cNvPr id="66" name="Shape 6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200"/>
              </a:spcBef>
              <a:buNone/>
            </a:pPr>
            <a:r>
              <a:rPr lang="en"/>
              <a:t>...</a:t>
            </a:r>
            <a:r>
              <a:rPr lang="en">
                <a:solidFill>
                  <a:srgbClr val="555555"/>
                </a:solidFill>
              </a:rPr>
              <a:t>a god or goddess (in a polytheistic religion).: "</a:t>
            </a:r>
            <a:r>
              <a:rPr lang="en" i="1">
                <a:solidFill>
                  <a:srgbClr val="888888"/>
                </a:solidFill>
              </a:rPr>
              <a:t>synonyms:</a:t>
            </a:r>
          </a:p>
          <a:p>
            <a:pPr lvl="0" rtl="0">
              <a:lnSpc>
                <a:spcPct val="115000"/>
              </a:lnSpc>
              <a:spcBef>
                <a:spcPts val="200"/>
              </a:spcBef>
              <a:buNone/>
            </a:pPr>
            <a:r>
              <a:rPr lang="en">
                <a:solidFill>
                  <a:srgbClr val="555555"/>
                </a:solidFill>
              </a:rPr>
              <a:t>god, goddess,divine being, immortal</a:t>
            </a:r>
          </a:p>
          <a:p>
            <a:pPr lvl="0" rtl="0">
              <a:lnSpc>
                <a:spcPct val="115000"/>
              </a:lnSpc>
              <a:spcBef>
                <a:spcPts val="200"/>
              </a:spcBef>
              <a:buNone/>
            </a:pPr>
            <a:endParaRPr>
              <a:solidFill>
                <a:srgbClr val="555555"/>
              </a:solidFill>
            </a:endParaRPr>
          </a:p>
          <a:p>
            <a:pPr lvl="0" rtl="0">
              <a:lnSpc>
                <a:spcPct val="115000"/>
              </a:lnSpc>
              <a:spcBef>
                <a:spcPts val="200"/>
              </a:spcBef>
              <a:buNone/>
            </a:pPr>
            <a:endParaRPr>
              <a:solidFill>
                <a:srgbClr val="555555"/>
              </a:solidFill>
            </a:endParaRPr>
          </a:p>
          <a:p>
            <a:pPr lvl="0" rtl="0">
              <a:lnSpc>
                <a:spcPct val="115000"/>
              </a:lnSpc>
              <a:spcBef>
                <a:spcPts val="200"/>
              </a:spcBef>
              <a:buNone/>
            </a:pPr>
            <a:endParaRPr>
              <a:solidFill>
                <a:srgbClr val="555555"/>
              </a:solidFill>
            </a:endParaRPr>
          </a:p>
          <a:p>
            <a:pPr lvl="0" rtl="0">
              <a:lnSpc>
                <a:spcPct val="115000"/>
              </a:lnSpc>
              <a:spcBef>
                <a:spcPts val="200"/>
              </a:spcBef>
              <a:buNone/>
            </a:pPr>
            <a:endParaRPr>
              <a:solidFill>
                <a:srgbClr val="555555"/>
              </a:solidFill>
            </a:endParaRPr>
          </a:p>
        </p:txBody>
      </p:sp>
      <p:pic>
        <p:nvPicPr>
          <p:cNvPr id="67" name="Shape 67"/>
          <p:cNvPicPr preferRelativeResize="0"/>
          <p:nvPr/>
        </p:nvPicPr>
        <p:blipFill>
          <a:blip r:embed="rId3">
            <a:alphaModFix/>
          </a:blip>
          <a:stretch>
            <a:fillRect/>
          </a:stretch>
        </p:blipFill>
        <p:spPr>
          <a:xfrm>
            <a:off x="5660575" y="3211275"/>
            <a:ext cx="3026225" cy="17145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DEMOCRACY</a:t>
            </a:r>
          </a:p>
        </p:txBody>
      </p:sp>
      <p:sp>
        <p:nvSpPr>
          <p:cNvPr id="73" name="Shape 73"/>
          <p:cNvSpPr txBox="1">
            <a:spLocks noGrp="1"/>
          </p:cNvSpPr>
          <p:nvPr>
            <p:ph type="body" idx="1"/>
          </p:nvPr>
        </p:nvSpPr>
        <p:spPr>
          <a:xfrm>
            <a:off x="457200" y="1063375"/>
            <a:ext cx="8229600" cy="3862500"/>
          </a:xfrm>
          <a:prstGeom prst="rect">
            <a:avLst/>
          </a:prstGeom>
        </p:spPr>
        <p:txBody>
          <a:bodyPr lIns="91425" tIns="91425" rIns="91425" bIns="91425" anchor="t" anchorCtr="0">
            <a:noAutofit/>
          </a:bodyPr>
          <a:lstStyle/>
          <a:p>
            <a:pPr lvl="0" rtl="0">
              <a:spcBef>
                <a:spcPts val="0"/>
              </a:spcBef>
              <a:buNone/>
            </a:pPr>
            <a:r>
              <a:rPr lang="en" sz="2400">
                <a:solidFill>
                  <a:srgbClr val="333333"/>
                </a:solidFill>
                <a:latin typeface="Verdana"/>
                <a:ea typeface="Verdana"/>
                <a:cs typeface="Verdana"/>
                <a:sym typeface="Verdana"/>
              </a:rPr>
              <a:t>… government by the people; a form of government in </a:t>
            </a:r>
            <a:r>
              <a:rPr lang="en" sz="2400" u="sng">
                <a:solidFill>
                  <a:srgbClr val="333333"/>
                </a:solidFill>
                <a:latin typeface="Verdana"/>
                <a:ea typeface="Verdana"/>
                <a:cs typeface="Verdana"/>
                <a:sym typeface="Verdana"/>
                <a:hlinkClick r:id="rId3"/>
              </a:rPr>
              <a:t>which</a:t>
            </a:r>
            <a:r>
              <a:rPr lang="en" sz="2400">
                <a:solidFill>
                  <a:srgbClr val="333333"/>
                </a:solidFill>
                <a:latin typeface="Verdana"/>
                <a:ea typeface="Verdana"/>
                <a:cs typeface="Verdana"/>
                <a:sym typeface="Verdana"/>
              </a:rPr>
              <a:t> the supreme power is vested in the people and exercised directly by them or by their elected agents under a free electoral </a:t>
            </a:r>
            <a:r>
              <a:rPr lang="en" sz="2400" u="sng">
                <a:solidFill>
                  <a:srgbClr val="9999FF"/>
                </a:solidFill>
                <a:latin typeface="Verdana"/>
                <a:ea typeface="Verdana"/>
                <a:cs typeface="Verdana"/>
                <a:sym typeface="Verdana"/>
              </a:rPr>
              <a:t>system;  representative government.</a:t>
            </a:r>
          </a:p>
          <a:p>
            <a:pPr>
              <a:spcBef>
                <a:spcPts val="0"/>
              </a:spcBef>
              <a:buNone/>
            </a:pPr>
            <a:endParaRPr sz="2400" u="sng">
              <a:solidFill>
                <a:srgbClr val="9999FF"/>
              </a:solidFill>
              <a:latin typeface="Verdana"/>
              <a:ea typeface="Verdana"/>
              <a:cs typeface="Verdana"/>
              <a:sym typeface="Verdana"/>
            </a:endParaRPr>
          </a:p>
        </p:txBody>
      </p:sp>
      <p:pic>
        <p:nvPicPr>
          <p:cNvPr id="74" name="Shape 74"/>
          <p:cNvPicPr preferRelativeResize="0"/>
          <p:nvPr/>
        </p:nvPicPr>
        <p:blipFill>
          <a:blip r:embed="rId4">
            <a:alphaModFix/>
          </a:blip>
          <a:stretch>
            <a:fillRect/>
          </a:stretch>
        </p:blipFill>
        <p:spPr>
          <a:xfrm>
            <a:off x="5497275" y="2721425"/>
            <a:ext cx="3646724" cy="22044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Domestication</a:t>
            </a:r>
          </a:p>
        </p:txBody>
      </p:sp>
      <p:sp>
        <p:nvSpPr>
          <p:cNvPr id="80" name="Shape 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...the process of training an animal for a specific use; for domestic or home purposes; to use for the advantage of humans</a:t>
            </a:r>
          </a:p>
          <a:p>
            <a:pPr>
              <a:spcBef>
                <a:spcPts val="0"/>
              </a:spcBef>
              <a:buNone/>
            </a:pPr>
            <a:endParaRPr/>
          </a:p>
        </p:txBody>
      </p:sp>
      <p:pic>
        <p:nvPicPr>
          <p:cNvPr id="81" name="Shape 81"/>
          <p:cNvPicPr preferRelativeResize="0"/>
          <p:nvPr/>
        </p:nvPicPr>
        <p:blipFill>
          <a:blip r:embed="rId3">
            <a:alphaModFix/>
          </a:blip>
          <a:stretch>
            <a:fillRect/>
          </a:stretch>
        </p:blipFill>
        <p:spPr>
          <a:xfrm>
            <a:off x="1905000" y="2884725"/>
            <a:ext cx="4844150" cy="20411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1018</Words>
  <Application>Microsoft Office PowerPoint</Application>
  <PresentationFormat>On-screen Show (16:9)</PresentationFormat>
  <Paragraphs>113</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light-gradient</vt:lpstr>
      <vt:lpstr>Social Studies Terminology *photos  from Photos for Class</vt:lpstr>
      <vt:lpstr>ANCESTOR</vt:lpstr>
      <vt:lpstr>Archaeologist</vt:lpstr>
      <vt:lpstr>Conquistadors-a conqueror, especially one of the Spanish conquerors of Mexico and Peru in the 16th century..</vt:lpstr>
      <vt:lpstr>CULTURE (elements of)</vt:lpstr>
      <vt:lpstr>Cultural Diffusion</vt:lpstr>
      <vt:lpstr>DEITY</vt:lpstr>
      <vt:lpstr>DEMOCRACY</vt:lpstr>
      <vt:lpstr>Domestication</vt:lpstr>
      <vt:lpstr>DYNASTY</vt:lpstr>
      <vt:lpstr>Exodus</vt:lpstr>
      <vt:lpstr>Export vs Import</vt:lpstr>
      <vt:lpstr>HEIR</vt:lpstr>
      <vt:lpstr>HUMAN NATURE</vt:lpstr>
      <vt:lpstr>Immigrate, Migrate</vt:lpstr>
      <vt:lpstr>LEGACY</vt:lpstr>
      <vt:lpstr>Monotheistic vs Polytheistic</vt:lpstr>
      <vt:lpstr>MONARCHY</vt:lpstr>
      <vt:lpstr>Natural Barriers</vt:lpstr>
      <vt:lpstr>Natural Resources and Merchandise</vt:lpstr>
      <vt:lpstr>Neolithic...Paleolithic time periods...</vt:lpstr>
      <vt:lpstr>Nomad; nomadic herder-</vt:lpstr>
      <vt:lpstr>  Obsolete</vt:lpstr>
      <vt:lpstr>POLITICAL BOUNDARIES</vt:lpstr>
      <vt:lpstr>POLITICAL REBEL</vt:lpstr>
      <vt:lpstr>PRIMARY VS SECONDARY SOURCES http://www.youtube.com/watch?v=g0plq2E9ZjQ</vt:lpstr>
      <vt:lpstr>Religions of the World</vt:lpstr>
      <vt:lpstr>Major Religions</vt:lpstr>
      <vt:lpstr>Rural vs Urban</vt:lpstr>
      <vt:lpstr>   Scarcity</vt:lpstr>
      <vt:lpstr> SOVEREIGN POWER </vt:lpstr>
      <vt:lpstr>TRANSITION….OF POWER</vt:lpstr>
      <vt:lpstr>TYRANNY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Terminology *photos  from Photos for Class</dc:title>
  <dc:creator>Wheeling</dc:creator>
  <cp:lastModifiedBy>Wheeling</cp:lastModifiedBy>
  <cp:revision>1</cp:revision>
  <dcterms:modified xsi:type="dcterms:W3CDTF">2015-09-15T00:39:04Z</dcterms:modified>
</cp:coreProperties>
</file>