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301" r:id="rId13"/>
    <p:sldId id="268" r:id="rId14"/>
    <p:sldId id="269" r:id="rId15"/>
    <p:sldId id="270" r:id="rId16"/>
    <p:sldId id="271" r:id="rId17"/>
    <p:sldId id="272" r:id="rId18"/>
    <p:sldId id="30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303" r:id="rId27"/>
    <p:sldId id="280" r:id="rId28"/>
    <p:sldId id="304" r:id="rId29"/>
    <p:sldId id="327" r:id="rId30"/>
    <p:sldId id="305" r:id="rId31"/>
    <p:sldId id="281" r:id="rId32"/>
    <p:sldId id="337" r:id="rId33"/>
    <p:sldId id="328" r:id="rId34"/>
    <p:sldId id="329" r:id="rId35"/>
    <p:sldId id="33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44"/>
    <p:restoredTop sz="94651"/>
  </p:normalViewPr>
  <p:slideViewPr>
    <p:cSldViewPr snapToGrid="0" snapToObjects="1">
      <p:cViewPr varScale="1">
        <p:scale>
          <a:sx n="73" d="100"/>
          <a:sy n="73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CD4807-063A-C844-9D31-64371D160117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2CDEC-DEEF-9D48-965C-036BE2C7A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5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71A6B6F0-7496-C04A-8CD5-BF29C4065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E018023-5D37-664F-A8FA-B8635026B6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spcBef>
                <a:spcPct val="10000"/>
              </a:spcBef>
            </a:pPr>
            <a:r>
              <a:rPr lang="en-US" altLang="en-US"/>
              <a:t>This plan maximized the North</a:t>
            </a:r>
            <a:r>
              <a:rPr lang="ja-JP" altLang="en-US">
                <a:latin typeface="Arial" panose="020B0604020202020204" pitchFamily="34" charset="0"/>
              </a:rPr>
              <a:t>’</a:t>
            </a:r>
            <a:r>
              <a:rPr lang="en-US" altLang="ja-JP"/>
              <a:t>s industrial advantages but required better leadership than North had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2363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74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74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4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1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2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0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47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13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1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9D26A-BD0A-E940-A151-210E406981F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27C5-2CCB-D44B-B6AE-E9C7BA8A6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4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10" Type="http://schemas.openxmlformats.org/officeDocument/2006/relationships/image" Target="../media/image34.png"/><Relationship Id="rId4" Type="http://schemas.openxmlformats.org/officeDocument/2006/relationships/image" Target="../media/image29.tiff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6.tiff"/><Relationship Id="rId4" Type="http://schemas.openxmlformats.org/officeDocument/2006/relationships/image" Target="../media/image3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28.tiff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15BA04-BD59-1741-945D-7F145DA3B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1E9336-D476-CB42-845D-1787CAC2C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1" y="1310481"/>
            <a:ext cx="8458325" cy="42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5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441D6-E86B-1043-996C-404AF7412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64472" y="-584505"/>
            <a:ext cx="11515730" cy="8112736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99EEA8E2-A6B2-F049-9512-D95CF40EA51B}"/>
              </a:ext>
            </a:extLst>
          </p:cNvPr>
          <p:cNvSpPr/>
          <p:nvPr/>
        </p:nvSpPr>
        <p:spPr>
          <a:xfrm>
            <a:off x="314324" y="3471863"/>
            <a:ext cx="3114676" cy="1757363"/>
          </a:xfrm>
          <a:prstGeom prst="wedgeRectCallout">
            <a:avLst>
              <a:gd name="adj1" fmla="val 74586"/>
              <a:gd name="adj2" fmla="val 46940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Lincoln has not </a:t>
            </a:r>
            <a:r>
              <a:rPr lang="en-US" sz="2600" b="1" u="sng" dirty="0">
                <a:solidFill>
                  <a:schemeClr val="bg1"/>
                </a:solidFill>
              </a:rPr>
              <a:t>demanded</a:t>
            </a:r>
            <a:r>
              <a:rPr lang="en-US" sz="2600" dirty="0">
                <a:solidFill>
                  <a:schemeClr val="bg1"/>
                </a:solidFill>
              </a:rPr>
              <a:t> slavery come to an end (just cannot spread west)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68145-92F8-A041-90CD-808D0556E8CA}"/>
              </a:ext>
            </a:extLst>
          </p:cNvPr>
          <p:cNvSpPr/>
          <p:nvPr/>
        </p:nvSpPr>
        <p:spPr>
          <a:xfrm>
            <a:off x="1235868" y="214315"/>
            <a:ext cx="6672263" cy="9286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Even though slavery is at the </a:t>
            </a:r>
            <a:r>
              <a:rPr lang="en-US" sz="2700" b="1" u="sng" dirty="0">
                <a:solidFill>
                  <a:schemeClr val="tx1"/>
                </a:solidFill>
              </a:rPr>
              <a:t>center</a:t>
            </a:r>
            <a:r>
              <a:rPr lang="en-US" sz="2700" dirty="0">
                <a:solidFill>
                  <a:schemeClr val="tx1"/>
                </a:solidFill>
              </a:rPr>
              <a:t> of the Civil War, it is not out in the open yet.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A4BA1499-229A-CD4D-B131-DE9A9FE5477C}"/>
              </a:ext>
            </a:extLst>
          </p:cNvPr>
          <p:cNvSpPr/>
          <p:nvPr/>
        </p:nvSpPr>
        <p:spPr>
          <a:xfrm>
            <a:off x="685800" y="1423988"/>
            <a:ext cx="3381375" cy="1757363"/>
          </a:xfrm>
          <a:prstGeom prst="wedgeRectCallout">
            <a:avLst>
              <a:gd name="adj1" fmla="val 74586"/>
              <a:gd name="adj2" fmla="val 46940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Several states fought with the Union who had slavery.  These are called </a:t>
            </a:r>
            <a:r>
              <a:rPr lang="en-US" sz="2600" b="1" u="sng" dirty="0">
                <a:solidFill>
                  <a:schemeClr val="bg1"/>
                </a:solidFill>
              </a:rPr>
              <a:t>border states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6E866475-2F6B-0647-9298-68CF00C284A1}"/>
              </a:ext>
            </a:extLst>
          </p:cNvPr>
          <p:cNvSpPr/>
          <p:nvPr/>
        </p:nvSpPr>
        <p:spPr>
          <a:xfrm>
            <a:off x="5681660" y="5400035"/>
            <a:ext cx="1685928" cy="609600"/>
          </a:xfrm>
          <a:prstGeom prst="wedgeRectCallout">
            <a:avLst>
              <a:gd name="adj1" fmla="val -13244"/>
              <a:gd name="adj2" fmla="val -401073"/>
            </a:avLst>
          </a:prstGeom>
          <a:solidFill>
            <a:srgbClr val="FFFF00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Kentucky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3F15B21E-5180-4445-8D04-20A0CF52E1E3}"/>
              </a:ext>
            </a:extLst>
          </p:cNvPr>
          <p:cNvSpPr/>
          <p:nvPr/>
        </p:nvSpPr>
        <p:spPr>
          <a:xfrm>
            <a:off x="7310433" y="1423988"/>
            <a:ext cx="1685928" cy="609600"/>
          </a:xfrm>
          <a:prstGeom prst="wedgeRectCallout">
            <a:avLst>
              <a:gd name="adj1" fmla="val -31041"/>
              <a:gd name="adj2" fmla="val 152052"/>
            </a:avLst>
          </a:prstGeom>
          <a:solidFill>
            <a:srgbClr val="FFFF00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Delaware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33521E3D-AFED-2D4B-8D47-AEEF2A6F58DB}"/>
              </a:ext>
            </a:extLst>
          </p:cNvPr>
          <p:cNvSpPr/>
          <p:nvPr/>
        </p:nvSpPr>
        <p:spPr>
          <a:xfrm>
            <a:off x="7310433" y="3923660"/>
            <a:ext cx="1685928" cy="609600"/>
          </a:xfrm>
          <a:prstGeom prst="wedgeRectCallout">
            <a:avLst>
              <a:gd name="adj1" fmla="val -47143"/>
              <a:gd name="adj2" fmla="val -258104"/>
            </a:avLst>
          </a:prstGeom>
          <a:solidFill>
            <a:srgbClr val="FFFF00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>
                <a:solidFill>
                  <a:schemeClr val="tx1"/>
                </a:solidFill>
              </a:rPr>
              <a:t>Maryland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3D8E4F32-5647-864D-9DDE-DB30D286E36E}"/>
              </a:ext>
            </a:extLst>
          </p:cNvPr>
          <p:cNvSpPr/>
          <p:nvPr/>
        </p:nvSpPr>
        <p:spPr>
          <a:xfrm>
            <a:off x="4994670" y="1228085"/>
            <a:ext cx="1373980" cy="1074263"/>
          </a:xfrm>
          <a:prstGeom prst="wedgeRectCallout">
            <a:avLst>
              <a:gd name="adj1" fmla="val 81088"/>
              <a:gd name="adj2" fmla="val 99429"/>
            </a:avLst>
          </a:prstGeom>
          <a:solidFill>
            <a:srgbClr val="FFFF00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West Virginia </a:t>
            </a:r>
            <a:r>
              <a:rPr lang="en-US" sz="2000" dirty="0">
                <a:solidFill>
                  <a:schemeClr val="tx1"/>
                </a:solidFill>
              </a:rPr>
              <a:t>(in 1863)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D0A029CF-F664-F24A-A024-8CDACC625192}"/>
              </a:ext>
            </a:extLst>
          </p:cNvPr>
          <p:cNvSpPr/>
          <p:nvPr/>
        </p:nvSpPr>
        <p:spPr>
          <a:xfrm>
            <a:off x="4586286" y="4491039"/>
            <a:ext cx="1685928" cy="609600"/>
          </a:xfrm>
          <a:prstGeom prst="wedgeRectCallout">
            <a:avLst>
              <a:gd name="adj1" fmla="val -16634"/>
              <a:gd name="adj2" fmla="val -255760"/>
            </a:avLst>
          </a:prstGeom>
          <a:solidFill>
            <a:srgbClr val="FFFF00"/>
          </a:solidFill>
          <a:ln w="222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Missouri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F6C344-E922-474F-A84C-80A69AE0FBAD}"/>
              </a:ext>
            </a:extLst>
          </p:cNvPr>
          <p:cNvSpPr/>
          <p:nvPr/>
        </p:nvSpPr>
        <p:spPr>
          <a:xfrm>
            <a:off x="540542" y="1966978"/>
            <a:ext cx="2271712" cy="3735863"/>
          </a:xfrm>
          <a:prstGeom prst="rect">
            <a:avLst/>
          </a:prstGeom>
          <a:solidFill>
            <a:srgbClr val="FFFF00"/>
          </a:solidFill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Quick talk and write: Why is Maryland so important to Lincoln?  Why must he keep Maryland in the Union?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D043BA-706A-E742-A0A1-A08B17CA4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7155">
            <a:off x="2924437" y="1336035"/>
            <a:ext cx="5721118" cy="5175250"/>
          </a:xfrm>
          <a:prstGeom prst="rect">
            <a:avLst/>
          </a:prstGeom>
          <a:effectLst>
            <a:glow rad="6477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6585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C42BB2-0B9B-3F47-97E2-86AEA3199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057" y="2258"/>
            <a:ext cx="9785287" cy="6855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28D561-891D-F144-BAC3-9E03D269491A}"/>
              </a:ext>
            </a:extLst>
          </p:cNvPr>
          <p:cNvSpPr/>
          <p:nvPr/>
        </p:nvSpPr>
        <p:spPr>
          <a:xfrm>
            <a:off x="1478758" y="128588"/>
            <a:ext cx="5950745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The USA holds several </a:t>
            </a:r>
            <a:r>
              <a:rPr lang="en-US" sz="2700" b="1" u="sng" dirty="0">
                <a:solidFill>
                  <a:schemeClr val="tx1"/>
                </a:solidFill>
              </a:rPr>
              <a:t>advantages</a:t>
            </a:r>
            <a:r>
              <a:rPr lang="en-US" sz="2700" dirty="0">
                <a:solidFill>
                  <a:schemeClr val="tx1"/>
                </a:solidFill>
              </a:rPr>
              <a:t> over the CSA when war begins…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616E75EE-2CCC-CE47-ADDC-FF728CF56346}"/>
              </a:ext>
            </a:extLst>
          </p:cNvPr>
          <p:cNvSpPr/>
          <p:nvPr/>
        </p:nvSpPr>
        <p:spPr>
          <a:xfrm>
            <a:off x="285750" y="1584690"/>
            <a:ext cx="2228850" cy="629873"/>
          </a:xfrm>
          <a:prstGeom prst="wedgeRectCallout">
            <a:avLst>
              <a:gd name="adj1" fmla="val 20937"/>
              <a:gd name="adj2" fmla="val -142571"/>
            </a:avLst>
          </a:prstGeom>
          <a:solidFill>
            <a:srgbClr val="FF00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More </a:t>
            </a:r>
            <a:r>
              <a:rPr lang="en-US" sz="2600" b="1" u="sng" dirty="0">
                <a:solidFill>
                  <a:schemeClr val="bg1"/>
                </a:solidFill>
              </a:rPr>
              <a:t>troops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849D070E-822B-0A41-A94C-F65CFF8FB13F}"/>
              </a:ext>
            </a:extLst>
          </p:cNvPr>
          <p:cNvSpPr/>
          <p:nvPr/>
        </p:nvSpPr>
        <p:spPr>
          <a:xfrm>
            <a:off x="71437" y="2741978"/>
            <a:ext cx="2714626" cy="629873"/>
          </a:xfrm>
          <a:prstGeom prst="wedgeRectCallout">
            <a:avLst>
              <a:gd name="adj1" fmla="val 20937"/>
              <a:gd name="adj2" fmla="val -142571"/>
            </a:avLst>
          </a:prstGeom>
          <a:solidFill>
            <a:srgbClr val="FF00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Larger population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6F272317-9AF2-1C4B-9D5F-9C463074B34F}"/>
              </a:ext>
            </a:extLst>
          </p:cNvPr>
          <p:cNvSpPr/>
          <p:nvPr/>
        </p:nvSpPr>
        <p:spPr>
          <a:xfrm>
            <a:off x="71437" y="3839859"/>
            <a:ext cx="2928938" cy="789291"/>
          </a:xfrm>
          <a:prstGeom prst="wedgeRectCallout">
            <a:avLst>
              <a:gd name="adj1" fmla="val 22400"/>
              <a:gd name="adj2" fmla="val -120849"/>
            </a:avLst>
          </a:prstGeom>
          <a:solidFill>
            <a:srgbClr val="FF00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Strong </a:t>
            </a:r>
            <a:r>
              <a:rPr lang="en-US" sz="2600" b="1" u="sng" dirty="0">
                <a:solidFill>
                  <a:schemeClr val="bg1"/>
                </a:solidFill>
              </a:rPr>
              <a:t>manufacturing</a:t>
            </a:r>
            <a:r>
              <a:rPr lang="en-US" sz="2600" dirty="0">
                <a:solidFill>
                  <a:schemeClr val="bg1"/>
                </a:solidFill>
              </a:rPr>
              <a:t> base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87DDD718-0C8E-2448-AFE9-58A91A1BAE43}"/>
              </a:ext>
            </a:extLst>
          </p:cNvPr>
          <p:cNvSpPr/>
          <p:nvPr/>
        </p:nvSpPr>
        <p:spPr>
          <a:xfrm>
            <a:off x="178593" y="5113701"/>
            <a:ext cx="2714626" cy="801324"/>
          </a:xfrm>
          <a:prstGeom prst="wedgeRectCallout">
            <a:avLst>
              <a:gd name="adj1" fmla="val 23569"/>
              <a:gd name="adj2" fmla="val -115668"/>
            </a:avLst>
          </a:prstGeom>
          <a:solidFill>
            <a:srgbClr val="FF00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Established </a:t>
            </a:r>
            <a:r>
              <a:rPr lang="en-US" sz="2600" b="1" u="sng" dirty="0">
                <a:solidFill>
                  <a:schemeClr val="bg1"/>
                </a:solidFill>
              </a:rPr>
              <a:t>army</a:t>
            </a:r>
            <a:r>
              <a:rPr lang="en-US" sz="2600" dirty="0">
                <a:solidFill>
                  <a:schemeClr val="bg1"/>
                </a:solidFill>
              </a:rPr>
              <a:t> and </a:t>
            </a:r>
            <a:r>
              <a:rPr lang="en-US" sz="2600" b="1" u="sng" dirty="0">
                <a:solidFill>
                  <a:schemeClr val="bg1"/>
                </a:solidFill>
              </a:rPr>
              <a:t>navy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2173E5-77FD-8F40-ABDF-809AB0B39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0001">
            <a:off x="-93518" y="403340"/>
            <a:ext cx="1706067" cy="1137378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D41A0592-C01E-3247-87FB-08DA003124F5}"/>
              </a:ext>
            </a:extLst>
          </p:cNvPr>
          <p:cNvSpPr/>
          <p:nvPr/>
        </p:nvSpPr>
        <p:spPr>
          <a:xfrm>
            <a:off x="6014418" y="1641840"/>
            <a:ext cx="2629519" cy="629873"/>
          </a:xfrm>
          <a:prstGeom prst="wedgeRectCallout">
            <a:avLst>
              <a:gd name="adj1" fmla="val -22245"/>
              <a:gd name="adj2" fmla="val -153913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Superior </a:t>
            </a:r>
            <a:r>
              <a:rPr lang="en-US" sz="2600" b="1" u="sng" dirty="0">
                <a:solidFill>
                  <a:schemeClr val="tx1"/>
                </a:solidFill>
              </a:rPr>
              <a:t>generals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4EA09-11A0-E145-BDF6-63A091A97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8945">
            <a:off x="7442133" y="380280"/>
            <a:ext cx="1739900" cy="1104900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</a:effectLst>
        </p:spPr>
      </p:pic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1955838C-4C67-B04E-BB83-774EE2117E1A}"/>
              </a:ext>
            </a:extLst>
          </p:cNvPr>
          <p:cNvSpPr/>
          <p:nvPr/>
        </p:nvSpPr>
        <p:spPr>
          <a:xfrm>
            <a:off x="5429250" y="2834845"/>
            <a:ext cx="3443287" cy="693000"/>
          </a:xfrm>
          <a:prstGeom prst="wedgeRectCallout">
            <a:avLst>
              <a:gd name="adj1" fmla="val 21738"/>
              <a:gd name="adj2" fmla="val -141543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Lee was even asked by Lincoln first to lead the North!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B8A78941-E0CA-0A47-B0A6-C119D41EB90D}"/>
              </a:ext>
            </a:extLst>
          </p:cNvPr>
          <p:cNvSpPr/>
          <p:nvPr/>
        </p:nvSpPr>
        <p:spPr>
          <a:xfrm>
            <a:off x="5739095" y="4166735"/>
            <a:ext cx="2904842" cy="1191078"/>
          </a:xfrm>
          <a:prstGeom prst="wedgeRectCallout">
            <a:avLst>
              <a:gd name="adj1" fmla="val -24418"/>
              <a:gd name="adj2" fmla="val -108330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North has to </a:t>
            </a:r>
            <a:r>
              <a:rPr lang="en-US" sz="2400" b="1" u="sng" dirty="0">
                <a:solidFill>
                  <a:schemeClr val="tx1"/>
                </a:solidFill>
              </a:rPr>
              <a:t>invade</a:t>
            </a:r>
            <a:r>
              <a:rPr lang="en-US" sz="2400" dirty="0">
                <a:solidFill>
                  <a:schemeClr val="tx1"/>
                </a:solidFill>
              </a:rPr>
              <a:t> the south (much harder to do)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EA12B3-1C50-254D-B49E-D374B51E48FB}"/>
              </a:ext>
            </a:extLst>
          </p:cNvPr>
          <p:cNvSpPr/>
          <p:nvPr/>
        </p:nvSpPr>
        <p:spPr>
          <a:xfrm>
            <a:off x="3130155" y="2788449"/>
            <a:ext cx="2126455" cy="137828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bg1"/>
                </a:solidFill>
              </a:rPr>
              <a:t>HOWEVER, the South had…</a:t>
            </a:r>
          </a:p>
        </p:txBody>
      </p:sp>
    </p:spTree>
    <p:extLst>
      <p:ext uri="{BB962C8B-B14F-4D97-AF65-F5344CB8AC3E}">
        <p14:creationId xmlns:p14="http://schemas.microsoft.com/office/powerpoint/2010/main" val="7613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5" descr="Anaconda_Plan">
            <a:extLst>
              <a:ext uri="{FF2B5EF4-FFF2-40B4-BE49-F238E27FC236}">
                <a16:creationId xmlns:a16="http://schemas.microsoft.com/office/drawing/2014/main" id="{A3AC5EE4-A388-EF4D-AC55-FD4F23D61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982" name="Text Box 6">
            <a:extLst>
              <a:ext uri="{FF2B5EF4-FFF2-40B4-BE49-F238E27FC236}">
                <a16:creationId xmlns:a16="http://schemas.microsoft.com/office/drawing/2014/main" id="{C00FB33C-3E92-8C4F-B86B-4D8C7966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9325" y="335554"/>
            <a:ext cx="5124450" cy="609398"/>
          </a:xfrm>
          <a:prstGeom prst="rect">
            <a:avLst/>
          </a:prstGeom>
          <a:solidFill>
            <a:srgbClr val="CCFFCC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CFF33"/>
              </a:buClr>
              <a:buSzPct val="70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5000"/>
              <a:buFont typeface="Wingdings" charset="2"/>
              <a:buChar char="n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lr>
                <a:srgbClr val="0099CC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charset="2"/>
              <a:buChar char="n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ClrTx/>
              <a:buSzTx/>
              <a:buFontTx/>
              <a:buNone/>
              <a:defRPr/>
            </a:pPr>
            <a:r>
              <a:rPr lang="en-US" altLang="en-US" sz="4200" dirty="0">
                <a:solidFill>
                  <a:srgbClr val="000000"/>
                </a:solidFill>
                <a:latin typeface="Times New Roman" charset="0"/>
              </a:rPr>
              <a:t>The </a:t>
            </a:r>
            <a:r>
              <a:rPr lang="en-US" altLang="ja-JP" sz="4200" b="1" u="sng" dirty="0">
                <a:solidFill>
                  <a:srgbClr val="000000"/>
                </a:solidFill>
                <a:latin typeface="Times New Roman" charset="0"/>
              </a:rPr>
              <a:t>Anaconda</a:t>
            </a:r>
            <a:r>
              <a:rPr lang="en-US" altLang="ja-JP" sz="4200" dirty="0">
                <a:solidFill>
                  <a:srgbClr val="000000"/>
                </a:solidFill>
                <a:latin typeface="Times New Roman" charset="0"/>
              </a:rPr>
              <a:t> Plan</a:t>
            </a:r>
            <a:endParaRPr lang="en-US" altLang="en-US" sz="42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75797" name="SMARTInkShape-162">
            <a:extLst>
              <a:ext uri="{FF2B5EF4-FFF2-40B4-BE49-F238E27FC236}">
                <a16:creationId xmlns:a16="http://schemas.microsoft.com/office/drawing/2014/main" id="{E29DC5D9-020A-F640-B9D4-5464FE820FED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7705725" y="1268413"/>
            <a:ext cx="26988" cy="17462"/>
          </a:xfrm>
          <a:custGeom>
            <a:avLst/>
            <a:gdLst>
              <a:gd name="T0" fmla="*/ 27387 w 26790"/>
              <a:gd name="T1" fmla="*/ 0 h 17860"/>
              <a:gd name="T2" fmla="*/ 27387 w 26790"/>
              <a:gd name="T3" fmla="*/ 0 h 17860"/>
              <a:gd name="T4" fmla="*/ 27387 w 26790"/>
              <a:gd name="T5" fmla="*/ 4430 h 17860"/>
              <a:gd name="T6" fmla="*/ 26373 w 26790"/>
              <a:gd name="T7" fmla="*/ 5734 h 17860"/>
              <a:gd name="T8" fmla="*/ 24683 w 26790"/>
              <a:gd name="T9" fmla="*/ 6605 h 17860"/>
              <a:gd name="T10" fmla="*/ 14682 w 26790"/>
              <a:gd name="T11" fmla="*/ 8002 h 17860"/>
              <a:gd name="T12" fmla="*/ 12830 w 26790"/>
              <a:gd name="T13" fmla="*/ 9043 h 17860"/>
              <a:gd name="T14" fmla="*/ 11597 w 26790"/>
              <a:gd name="T15" fmla="*/ 10666 h 17860"/>
              <a:gd name="T16" fmla="*/ 10774 w 26790"/>
              <a:gd name="T17" fmla="*/ 12675 h 17860"/>
              <a:gd name="T18" fmla="*/ 9213 w 26790"/>
              <a:gd name="T19" fmla="*/ 14013 h 17860"/>
              <a:gd name="T20" fmla="*/ 0 w 26790"/>
              <a:gd name="T21" fmla="*/ 16692 h 1786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6790"/>
              <a:gd name="T34" fmla="*/ 0 h 17860"/>
              <a:gd name="T35" fmla="*/ 26790 w 26790"/>
              <a:gd name="T36" fmla="*/ 17860 h 1786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6790" h="17860">
                <a:moveTo>
                  <a:pt x="26789" y="0"/>
                </a:moveTo>
                <a:lnTo>
                  <a:pt x="26789" y="0"/>
                </a:lnTo>
                <a:lnTo>
                  <a:pt x="26789" y="4740"/>
                </a:lnTo>
                <a:lnTo>
                  <a:pt x="25797" y="6136"/>
                </a:lnTo>
                <a:lnTo>
                  <a:pt x="24144" y="7067"/>
                </a:lnTo>
                <a:lnTo>
                  <a:pt x="14361" y="8562"/>
                </a:lnTo>
                <a:lnTo>
                  <a:pt x="12550" y="9676"/>
                </a:lnTo>
                <a:lnTo>
                  <a:pt x="11344" y="11412"/>
                </a:lnTo>
                <a:lnTo>
                  <a:pt x="10539" y="13561"/>
                </a:lnTo>
                <a:lnTo>
                  <a:pt x="9011" y="14993"/>
                </a:lnTo>
                <a:lnTo>
                  <a:pt x="0" y="17859"/>
                </a:lnTo>
              </a:path>
            </a:pathLst>
          </a:cu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103C2-0456-1940-BDB7-896FA003C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234" y="1268413"/>
            <a:ext cx="7249531" cy="3803650"/>
          </a:xfrm>
          <a:prstGeom prst="rect">
            <a:avLst/>
          </a:prstGeom>
          <a:effectLst>
            <a:glow rad="76200">
              <a:srgbClr val="FFFF00"/>
            </a:glow>
          </a:effectLst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6BA94864-FFD5-1F40-85F6-3B79D0845CE1}"/>
              </a:ext>
            </a:extLst>
          </p:cNvPr>
          <p:cNvSpPr/>
          <p:nvPr/>
        </p:nvSpPr>
        <p:spPr>
          <a:xfrm>
            <a:off x="5414459" y="4978399"/>
            <a:ext cx="3439531" cy="1643062"/>
          </a:xfrm>
          <a:prstGeom prst="wedgeRectCallout">
            <a:avLst>
              <a:gd name="adj1" fmla="val 768"/>
              <a:gd name="adj2" fmla="val -105325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Blockade the </a:t>
            </a:r>
            <a:r>
              <a:rPr lang="en-US" sz="2500" b="1" u="sng" dirty="0">
                <a:solidFill>
                  <a:schemeClr val="tx1"/>
                </a:solidFill>
              </a:rPr>
              <a:t>coastline</a:t>
            </a:r>
            <a:r>
              <a:rPr lang="en-US" sz="2500" dirty="0">
                <a:solidFill>
                  <a:schemeClr val="tx1"/>
                </a:solidFill>
              </a:rPr>
              <a:t> (since the south relies on imports, this will begin to “starve” the south)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6CEABCF3-0286-424F-896B-F3B1ED29D80A}"/>
              </a:ext>
            </a:extLst>
          </p:cNvPr>
          <p:cNvSpPr/>
          <p:nvPr/>
        </p:nvSpPr>
        <p:spPr>
          <a:xfrm>
            <a:off x="2228850" y="3919540"/>
            <a:ext cx="2629404" cy="868362"/>
          </a:xfrm>
          <a:prstGeom prst="wedgeRectCallout">
            <a:avLst>
              <a:gd name="adj1" fmla="val -61177"/>
              <a:gd name="adj2" fmla="val -80645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Separate the </a:t>
            </a:r>
            <a:r>
              <a:rPr lang="en-US" sz="2500" b="1" u="sng" dirty="0">
                <a:solidFill>
                  <a:schemeClr val="tx1"/>
                </a:solidFill>
              </a:rPr>
              <a:t>west</a:t>
            </a:r>
            <a:r>
              <a:rPr lang="en-US" sz="2500" dirty="0">
                <a:solidFill>
                  <a:schemeClr val="tx1"/>
                </a:solidFill>
              </a:rPr>
              <a:t> from the south</a:t>
            </a: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0B18C0DD-B35D-874D-9421-C87195850456}"/>
              </a:ext>
            </a:extLst>
          </p:cNvPr>
          <p:cNvSpPr/>
          <p:nvPr/>
        </p:nvSpPr>
        <p:spPr>
          <a:xfrm>
            <a:off x="4206834" y="1161054"/>
            <a:ext cx="2629404" cy="868362"/>
          </a:xfrm>
          <a:prstGeom prst="wedgeRectCallout">
            <a:avLst>
              <a:gd name="adj1" fmla="val 57279"/>
              <a:gd name="adj2" fmla="val 75662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Take the capital at </a:t>
            </a:r>
            <a:r>
              <a:rPr lang="en-US" sz="2500" b="1" u="sng" dirty="0">
                <a:solidFill>
                  <a:schemeClr val="tx1"/>
                </a:solidFill>
              </a:rPr>
              <a:t>Richmond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7D8A7D-8068-5C47-A9BD-238153EBB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0001">
            <a:off x="-832" y="226083"/>
            <a:ext cx="2149908" cy="1433272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B1DC061B-DDED-F949-B4E2-0BC552F6E652}"/>
              </a:ext>
            </a:extLst>
          </p:cNvPr>
          <p:cNvSpPr/>
          <p:nvPr/>
        </p:nvSpPr>
        <p:spPr>
          <a:xfrm>
            <a:off x="133350" y="1525589"/>
            <a:ext cx="2629404" cy="868362"/>
          </a:xfrm>
          <a:prstGeom prst="wedgeRectCallout">
            <a:avLst>
              <a:gd name="adj1" fmla="val 80644"/>
              <a:gd name="adj2" fmla="val 138185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Control the </a:t>
            </a:r>
            <a:r>
              <a:rPr lang="en-US" sz="2500" b="1" u="sng" dirty="0">
                <a:solidFill>
                  <a:schemeClr val="tx1"/>
                </a:solidFill>
              </a:rPr>
              <a:t>Mississippi</a:t>
            </a:r>
            <a:r>
              <a:rPr lang="en-US" sz="2500" dirty="0">
                <a:solidFill>
                  <a:schemeClr val="tx1"/>
                </a:solidFill>
              </a:rPr>
              <a:t> River</a:t>
            </a:r>
          </a:p>
        </p:txBody>
      </p:sp>
    </p:spTree>
    <p:extLst>
      <p:ext uri="{BB962C8B-B14F-4D97-AF65-F5344CB8AC3E}">
        <p14:creationId xmlns:p14="http://schemas.microsoft.com/office/powerpoint/2010/main" val="156648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54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2" grpId="0" animBg="1"/>
      <p:bldP spid="5" grpId="0" animBg="1"/>
      <p:bldP spid="27" grpId="0" animBg="1"/>
      <p:bldP spid="28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naconda_Plan">
            <a:extLst>
              <a:ext uri="{FF2B5EF4-FFF2-40B4-BE49-F238E27FC236}">
                <a16:creationId xmlns:a16="http://schemas.microsoft.com/office/drawing/2014/main" id="{329529B6-7B18-5E4A-9E87-038C80C51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F7225C-ADDD-7247-A9A5-FBDE1F40B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8" y="974724"/>
            <a:ext cx="7806303" cy="4097338"/>
          </a:xfrm>
          <a:prstGeom prst="rect">
            <a:avLst/>
          </a:prstGeom>
          <a:effectLst>
            <a:glow rad="127000">
              <a:srgbClr val="FFFF00">
                <a:alpha val="95000"/>
              </a:srgb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B0D920-C880-2A49-A54B-F8E72EE46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8945">
            <a:off x="6838066" y="86406"/>
            <a:ext cx="2234660" cy="1419091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</a:effectLst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D9734643-541D-844F-98B2-0E8321825D67}"/>
              </a:ext>
            </a:extLst>
          </p:cNvPr>
          <p:cNvSpPr/>
          <p:nvPr/>
        </p:nvSpPr>
        <p:spPr>
          <a:xfrm>
            <a:off x="276225" y="1854021"/>
            <a:ext cx="2481262" cy="612954"/>
          </a:xfrm>
          <a:prstGeom prst="wedgeRectCallout">
            <a:avLst>
              <a:gd name="adj1" fmla="val 26517"/>
              <a:gd name="adj2" fmla="val 14646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u="sng" dirty="0">
                <a:solidFill>
                  <a:schemeClr val="tx1"/>
                </a:solidFill>
              </a:rPr>
              <a:t>Wait</a:t>
            </a:r>
            <a:r>
              <a:rPr lang="en-US" sz="3500" dirty="0">
                <a:solidFill>
                  <a:schemeClr val="tx1"/>
                </a:solidFill>
              </a:rPr>
              <a:t> it out.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EF1DAEED-F8B3-9544-92C3-C0BA36F1451E}"/>
              </a:ext>
            </a:extLst>
          </p:cNvPr>
          <p:cNvSpPr/>
          <p:nvPr/>
        </p:nvSpPr>
        <p:spPr>
          <a:xfrm>
            <a:off x="828674" y="3135221"/>
            <a:ext cx="4271963" cy="908141"/>
          </a:xfrm>
          <a:prstGeom prst="wedgeRectCallout">
            <a:avLst>
              <a:gd name="adj1" fmla="val -24472"/>
              <a:gd name="adj2" fmla="val -131039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FF00"/>
                </a:solidFill>
              </a:rPr>
              <a:t>They don’t have to win.  They just cannot lose.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BAFCAE27-FA06-024E-A336-38624667FB9A}"/>
              </a:ext>
            </a:extLst>
          </p:cNvPr>
          <p:cNvSpPr/>
          <p:nvPr/>
        </p:nvSpPr>
        <p:spPr>
          <a:xfrm>
            <a:off x="1576669" y="4711608"/>
            <a:ext cx="4781269" cy="908141"/>
          </a:xfrm>
          <a:prstGeom prst="wedgeRectCallout">
            <a:avLst>
              <a:gd name="adj1" fmla="val -24472"/>
              <a:gd name="adj2" fmla="val -131039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FF00"/>
                </a:solidFill>
              </a:rPr>
              <a:t>Pick and choose the battles where they can win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E0D28BD2-F467-5347-A0F4-25F2C6E6EC2F}"/>
              </a:ext>
            </a:extLst>
          </p:cNvPr>
          <p:cNvSpPr/>
          <p:nvPr/>
        </p:nvSpPr>
        <p:spPr>
          <a:xfrm>
            <a:off x="2710002" y="5845832"/>
            <a:ext cx="6105386" cy="908141"/>
          </a:xfrm>
          <a:prstGeom prst="wedgeRectCallout">
            <a:avLst>
              <a:gd name="adj1" fmla="val -26265"/>
              <a:gd name="adj2" fmla="val -79121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rgbClr val="FFFF00"/>
                </a:solidFill>
              </a:rPr>
              <a:t>They cannot compete with the Union in terms of resources; they cannot replenish losses as easily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C906801D-67DB-2646-8F6C-21D23E163876}"/>
              </a:ext>
            </a:extLst>
          </p:cNvPr>
          <p:cNvSpPr/>
          <p:nvPr/>
        </p:nvSpPr>
        <p:spPr>
          <a:xfrm>
            <a:off x="2978942" y="1629765"/>
            <a:ext cx="2135982" cy="1061465"/>
          </a:xfrm>
          <a:prstGeom prst="wedgeRectCallout">
            <a:avLst>
              <a:gd name="adj1" fmla="val 26517"/>
              <a:gd name="adj2" fmla="val 14646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Make the </a:t>
            </a:r>
            <a:r>
              <a:rPr lang="en-US" sz="3500" b="1" u="sng" dirty="0">
                <a:solidFill>
                  <a:schemeClr val="tx1"/>
                </a:solidFill>
              </a:rPr>
              <a:t>North</a:t>
            </a:r>
            <a:r>
              <a:rPr lang="en-US" sz="3500" dirty="0">
                <a:solidFill>
                  <a:schemeClr val="tx1"/>
                </a:solidFill>
              </a:rPr>
              <a:t> quit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4B1BC33E-0A7F-1C4E-86E6-C46FC1BEDF3D}"/>
              </a:ext>
            </a:extLst>
          </p:cNvPr>
          <p:cNvSpPr/>
          <p:nvPr/>
        </p:nvSpPr>
        <p:spPr>
          <a:xfrm>
            <a:off x="1489893" y="3515024"/>
            <a:ext cx="5114079" cy="1703567"/>
          </a:xfrm>
          <a:prstGeom prst="wedgeRectCallout">
            <a:avLst>
              <a:gd name="adj1" fmla="val 15225"/>
              <a:gd name="adj2" fmla="val -101674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By dragging the war out, northern civilians will get </a:t>
            </a:r>
            <a:r>
              <a:rPr lang="en-US" sz="2700" b="1" u="sng" dirty="0">
                <a:solidFill>
                  <a:srgbClr val="FFFF00"/>
                </a:solidFill>
              </a:rPr>
              <a:t>sick</a:t>
            </a:r>
            <a:r>
              <a:rPr lang="en-US" sz="2700" dirty="0">
                <a:solidFill>
                  <a:srgbClr val="FFFF00"/>
                </a:solidFill>
              </a:rPr>
              <a:t> of the war and call for their political leaders to bring it to an </a:t>
            </a:r>
            <a:r>
              <a:rPr lang="en-US" sz="2700" b="1" u="sng" dirty="0">
                <a:solidFill>
                  <a:srgbClr val="FFFF00"/>
                </a:solidFill>
              </a:rPr>
              <a:t>end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7040FECD-F8C8-BB4F-B3D3-28470FFAF509}"/>
              </a:ext>
            </a:extLst>
          </p:cNvPr>
          <p:cNvSpPr/>
          <p:nvPr/>
        </p:nvSpPr>
        <p:spPr>
          <a:xfrm>
            <a:off x="5507547" y="1641683"/>
            <a:ext cx="2422016" cy="1061465"/>
          </a:xfrm>
          <a:prstGeom prst="wedgeRectCallout">
            <a:avLst>
              <a:gd name="adj1" fmla="val 26517"/>
              <a:gd name="adj2" fmla="val 14646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Attract a </a:t>
            </a:r>
            <a:r>
              <a:rPr lang="en-US" sz="3500" b="1" u="sng" dirty="0">
                <a:solidFill>
                  <a:schemeClr val="tx1"/>
                </a:solidFill>
              </a:rPr>
              <a:t>foreign</a:t>
            </a:r>
            <a:r>
              <a:rPr lang="en-US" sz="3500" dirty="0">
                <a:solidFill>
                  <a:schemeClr val="tx1"/>
                </a:solidFill>
              </a:rPr>
              <a:t> ally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22123E08-DD83-4D4D-B829-6822D76A88EB}"/>
              </a:ext>
            </a:extLst>
          </p:cNvPr>
          <p:cNvSpPr/>
          <p:nvPr/>
        </p:nvSpPr>
        <p:spPr>
          <a:xfrm>
            <a:off x="2257425" y="3492170"/>
            <a:ext cx="6330357" cy="1703567"/>
          </a:xfrm>
          <a:prstGeom prst="wedgeRectCallout">
            <a:avLst>
              <a:gd name="adj1" fmla="val 15225"/>
              <a:gd name="adj2" fmla="val -101674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Since the CSA lacks resources and manpower, the south will use “</a:t>
            </a:r>
            <a:r>
              <a:rPr lang="en-US" sz="2700" b="1" u="sng" dirty="0">
                <a:solidFill>
                  <a:srgbClr val="FFFF00"/>
                </a:solidFill>
              </a:rPr>
              <a:t>King Cotton Diplomacy</a:t>
            </a:r>
            <a:r>
              <a:rPr lang="en-US" sz="2700" dirty="0">
                <a:solidFill>
                  <a:srgbClr val="FFFF00"/>
                </a:solidFill>
              </a:rPr>
              <a:t>” to try to draw in a foreign country (mainly </a:t>
            </a:r>
            <a:r>
              <a:rPr lang="en-US" sz="2700" b="1" u="sng" dirty="0">
                <a:solidFill>
                  <a:srgbClr val="FFFF00"/>
                </a:solidFill>
              </a:rPr>
              <a:t>Britain</a:t>
            </a:r>
            <a:r>
              <a:rPr lang="en-US" sz="2700" dirty="0">
                <a:solidFill>
                  <a:srgbClr val="FFFF00"/>
                </a:solidFill>
              </a:rPr>
              <a:t> or France)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BF31B838-34C0-7D41-ADDB-F13FCDC44031}"/>
              </a:ext>
            </a:extLst>
          </p:cNvPr>
          <p:cNvSpPr/>
          <p:nvPr/>
        </p:nvSpPr>
        <p:spPr>
          <a:xfrm>
            <a:off x="276226" y="5552687"/>
            <a:ext cx="8453434" cy="1008122"/>
          </a:xfrm>
          <a:prstGeom prst="wedgeRectCallout">
            <a:avLst>
              <a:gd name="adj1" fmla="val 20486"/>
              <a:gd name="adj2" fmla="val -85769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Since the South expects close to </a:t>
            </a:r>
            <a:r>
              <a:rPr lang="en-US" sz="2700" b="1" u="sng" dirty="0">
                <a:solidFill>
                  <a:srgbClr val="FFFF00"/>
                </a:solidFill>
              </a:rPr>
              <a:t>80</a:t>
            </a:r>
            <a:r>
              <a:rPr lang="en-US" sz="2700" dirty="0">
                <a:solidFill>
                  <a:srgbClr val="FFFF00"/>
                </a:solidFill>
              </a:rPr>
              <a:t>% of the world’s cotton, many countries have an interest in the South winning</a:t>
            </a:r>
          </a:p>
        </p:txBody>
      </p: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7E25C9DE-9475-894F-A661-E4D5BC597D41}"/>
              </a:ext>
            </a:extLst>
          </p:cNvPr>
          <p:cNvSpPr/>
          <p:nvPr/>
        </p:nvSpPr>
        <p:spPr>
          <a:xfrm>
            <a:off x="2678620" y="2952364"/>
            <a:ext cx="3850767" cy="711196"/>
          </a:xfrm>
          <a:prstGeom prst="wedgeRectCallout">
            <a:avLst>
              <a:gd name="adj1" fmla="val 26517"/>
              <a:gd name="adj2" fmla="val 14646"/>
            </a:avLst>
          </a:prstGeom>
          <a:solidFill>
            <a:srgbClr val="FFFF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Bring the war </a:t>
            </a:r>
            <a:r>
              <a:rPr lang="en-US" sz="3500" b="1" u="sng" dirty="0">
                <a:solidFill>
                  <a:schemeClr val="tx1"/>
                </a:solidFill>
              </a:rPr>
              <a:t>north</a:t>
            </a:r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590635AB-BA2D-3343-A533-8679EEE326F7}"/>
              </a:ext>
            </a:extLst>
          </p:cNvPr>
          <p:cNvSpPr/>
          <p:nvPr/>
        </p:nvSpPr>
        <p:spPr>
          <a:xfrm>
            <a:off x="432606" y="4055128"/>
            <a:ext cx="4017654" cy="981349"/>
          </a:xfrm>
          <a:prstGeom prst="wedgeRectCallout">
            <a:avLst>
              <a:gd name="adj1" fmla="val 15225"/>
              <a:gd name="adj2" fmla="val -101674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At some point, the CSA needs to </a:t>
            </a:r>
            <a:r>
              <a:rPr lang="en-US" sz="2700" b="1" u="sng" dirty="0">
                <a:solidFill>
                  <a:srgbClr val="FFFF00"/>
                </a:solidFill>
              </a:rPr>
              <a:t>attack</a:t>
            </a:r>
            <a:r>
              <a:rPr lang="en-US" sz="2700" dirty="0">
                <a:solidFill>
                  <a:srgbClr val="FFFF00"/>
                </a:solidFill>
              </a:rPr>
              <a:t> the north.</a:t>
            </a:r>
          </a:p>
        </p:txBody>
      </p:sp>
      <p:sp>
        <p:nvSpPr>
          <p:cNvPr id="21" name="Rectangular Callout 20">
            <a:extLst>
              <a:ext uri="{FF2B5EF4-FFF2-40B4-BE49-F238E27FC236}">
                <a16:creationId xmlns:a16="http://schemas.microsoft.com/office/drawing/2014/main" id="{FBDF6D37-545A-F147-9BDB-E82D5260ADD5}"/>
              </a:ext>
            </a:extLst>
          </p:cNvPr>
          <p:cNvSpPr/>
          <p:nvPr/>
        </p:nvSpPr>
        <p:spPr>
          <a:xfrm>
            <a:off x="4709728" y="4092493"/>
            <a:ext cx="4262822" cy="1267030"/>
          </a:xfrm>
          <a:prstGeom prst="wedgeRectCallout">
            <a:avLst>
              <a:gd name="adj1" fmla="val -26218"/>
              <a:gd name="adj2" fmla="val -89270"/>
            </a:avLst>
          </a:prstGeom>
          <a:solidFill>
            <a:srgbClr val="FF0000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Make northerners feel what </a:t>
            </a:r>
            <a:r>
              <a:rPr lang="en-US" sz="2700" b="1" u="sng" dirty="0">
                <a:solidFill>
                  <a:srgbClr val="FFFF00"/>
                </a:solidFill>
              </a:rPr>
              <a:t>war</a:t>
            </a:r>
            <a:r>
              <a:rPr lang="en-US" sz="2700" dirty="0">
                <a:solidFill>
                  <a:srgbClr val="FFFF00"/>
                </a:solidFill>
              </a:rPr>
              <a:t> is like – this will make them want to give </a:t>
            </a:r>
            <a:r>
              <a:rPr lang="en-US" sz="2700" b="1" u="sng" dirty="0">
                <a:solidFill>
                  <a:srgbClr val="FFFF00"/>
                </a:solidFill>
              </a:rPr>
              <a:t>up</a:t>
            </a:r>
            <a:r>
              <a:rPr lang="en-US" sz="2700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09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8682B-D959-914E-8D23-BF6C9E17C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98414" y="0"/>
            <a:ext cx="12573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AE4693-FE0C-5B48-B992-1E733F1A3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086" y="1025525"/>
            <a:ext cx="5308000" cy="4806950"/>
          </a:xfrm>
          <a:prstGeom prst="rect">
            <a:avLst/>
          </a:prstGeom>
          <a:effectLst>
            <a:glow rad="342900">
              <a:srgbClr val="FFFF00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95B92-9FF4-054E-93F5-C000B30FC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0001">
            <a:off x="-832" y="226083"/>
            <a:ext cx="2149908" cy="1433272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7832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A9676C-07AB-C845-A864-557F5F876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205152" cy="7286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BFC3E5-99B9-2647-896A-F14DFF6B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55" y="1319206"/>
            <a:ext cx="7406640" cy="5486400"/>
          </a:xfrm>
          <a:prstGeom prst="rect">
            <a:avLst/>
          </a:prstGeom>
          <a:effectLst>
            <a:glow rad="152400">
              <a:schemeClr val="bg1">
                <a:alpha val="97000"/>
              </a:schemeClr>
            </a:glo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64BA697-C58A-D243-A744-DBFD3D2C6221}"/>
              </a:ext>
            </a:extLst>
          </p:cNvPr>
          <p:cNvSpPr/>
          <p:nvPr/>
        </p:nvSpPr>
        <p:spPr>
          <a:xfrm rot="21224464">
            <a:off x="5250786" y="1888770"/>
            <a:ext cx="900845" cy="1146085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48E26A04-6192-4046-9CA5-9762CFA4DB7E}"/>
              </a:ext>
            </a:extLst>
          </p:cNvPr>
          <p:cNvSpPr/>
          <p:nvPr/>
        </p:nvSpPr>
        <p:spPr>
          <a:xfrm>
            <a:off x="5421388" y="3604419"/>
            <a:ext cx="3334135" cy="2762354"/>
          </a:xfrm>
          <a:prstGeom prst="wedgeRectCallout">
            <a:avLst>
              <a:gd name="adj1" fmla="val -37695"/>
              <a:gd name="adj2" fmla="val -74395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Operated mainly in the </a:t>
            </a:r>
            <a:r>
              <a:rPr lang="en-US" sz="2700" b="1" u="sng" dirty="0">
                <a:solidFill>
                  <a:srgbClr val="FFFF00"/>
                </a:solidFill>
              </a:rPr>
              <a:t>Eastern Theater </a:t>
            </a:r>
            <a:r>
              <a:rPr lang="en-US" sz="2700" dirty="0">
                <a:solidFill>
                  <a:srgbClr val="FFFF00"/>
                </a:solidFill>
              </a:rPr>
              <a:t>with the main goal of capturing </a:t>
            </a:r>
            <a:r>
              <a:rPr lang="en-US" sz="2700" b="1" u="sng" dirty="0">
                <a:solidFill>
                  <a:srgbClr val="FFFF00"/>
                </a:solidFill>
              </a:rPr>
              <a:t>Richmond</a:t>
            </a:r>
            <a:r>
              <a:rPr lang="en-US" sz="2700" dirty="0">
                <a:solidFill>
                  <a:srgbClr val="FFFF00"/>
                </a:solidFill>
              </a:rPr>
              <a:t> VA, the Confederate the capital.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67CCF41E-789B-CE46-AFED-86D5B7460BBF}"/>
              </a:ext>
            </a:extLst>
          </p:cNvPr>
          <p:cNvSpPr/>
          <p:nvPr/>
        </p:nvSpPr>
        <p:spPr>
          <a:xfrm rot="21205001">
            <a:off x="394477" y="1546222"/>
            <a:ext cx="3410042" cy="923190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Led by a revolving door of Union generals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BAF41B-4421-9D43-8903-A4239557C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7" y="3974310"/>
            <a:ext cx="1638030" cy="211454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D39750-4CF3-1248-8A55-A3A9F019C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875" y="2592038"/>
            <a:ext cx="1360080" cy="188979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A2C986-589F-7047-83C0-5498AAA6EA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876" y="4743450"/>
            <a:ext cx="1370072" cy="205510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E8D8B5-F751-8D44-9EC0-C62CF4657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6032" y="2440179"/>
            <a:ext cx="1385928" cy="2149064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AED784-83AA-964F-A430-AF121CE3E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6032" y="4726157"/>
            <a:ext cx="1491500" cy="207240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583F7644-FBC2-A849-8616-E5D8A6568B4B}"/>
              </a:ext>
            </a:extLst>
          </p:cNvPr>
          <p:cNvSpPr/>
          <p:nvPr/>
        </p:nvSpPr>
        <p:spPr>
          <a:xfrm>
            <a:off x="1826487" y="4015634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McClellan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A967582F-C9F8-A749-AE99-52FCD53C152C}"/>
              </a:ext>
            </a:extLst>
          </p:cNvPr>
          <p:cNvSpPr/>
          <p:nvPr/>
        </p:nvSpPr>
        <p:spPr>
          <a:xfrm>
            <a:off x="187274" y="5563214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Burnside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DAB7D672-F95B-3D48-948C-8DC360834628}"/>
              </a:ext>
            </a:extLst>
          </p:cNvPr>
          <p:cNvSpPr/>
          <p:nvPr/>
        </p:nvSpPr>
        <p:spPr>
          <a:xfrm>
            <a:off x="3506032" y="4045276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Meade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F700912E-DBC9-0842-988F-1E1CF824BFFD}"/>
              </a:ext>
            </a:extLst>
          </p:cNvPr>
          <p:cNvSpPr/>
          <p:nvPr/>
        </p:nvSpPr>
        <p:spPr>
          <a:xfrm>
            <a:off x="1879317" y="6272914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Hooker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D8F52C09-5D7A-B546-AB44-CDBEC2DECFB4}"/>
              </a:ext>
            </a:extLst>
          </p:cNvPr>
          <p:cNvSpPr/>
          <p:nvPr/>
        </p:nvSpPr>
        <p:spPr>
          <a:xfrm>
            <a:off x="3534608" y="6272914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Grant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4151E8-8F71-1F4A-89A7-AD9F80164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110001">
            <a:off x="-832" y="226083"/>
            <a:ext cx="2149908" cy="1433272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409C6-6F13-F344-92FB-27773AB6B9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679" y="33334"/>
            <a:ext cx="8425793" cy="1238250"/>
          </a:xfrm>
          <a:prstGeom prst="rect">
            <a:avLst/>
          </a:prstGeom>
          <a:effectLst>
            <a:glow rad="508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165309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1D6C9-F95E-2A4C-B42A-AE928F81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403"/>
            <a:ext cx="12133546" cy="68555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DD17B5-4534-0840-995C-A04A40D24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55" y="1362070"/>
            <a:ext cx="7406640" cy="5486400"/>
          </a:xfrm>
          <a:prstGeom prst="rect">
            <a:avLst/>
          </a:prstGeom>
          <a:effectLst>
            <a:glow rad="152400">
              <a:schemeClr val="bg1">
                <a:alpha val="97000"/>
              </a:schemeClr>
            </a:glo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410D0C-CD5A-5A4B-BD4C-928D0196713E}"/>
              </a:ext>
            </a:extLst>
          </p:cNvPr>
          <p:cNvSpPr/>
          <p:nvPr/>
        </p:nvSpPr>
        <p:spPr>
          <a:xfrm rot="20619756">
            <a:off x="1677592" y="3093823"/>
            <a:ext cx="2422551" cy="1540020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3A405A8C-A5CC-FF4D-9FD8-AF25986B22B3}"/>
              </a:ext>
            </a:extLst>
          </p:cNvPr>
          <p:cNvSpPr/>
          <p:nvPr/>
        </p:nvSpPr>
        <p:spPr>
          <a:xfrm>
            <a:off x="5421388" y="3671887"/>
            <a:ext cx="3567637" cy="2737749"/>
          </a:xfrm>
          <a:prstGeom prst="wedgeRectCallout">
            <a:avLst>
              <a:gd name="adj1" fmla="val -98567"/>
              <a:gd name="adj2" fmla="val -40995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Operated mainly in the </a:t>
            </a:r>
            <a:r>
              <a:rPr lang="en-US" sz="2700" b="1" u="sng" dirty="0">
                <a:solidFill>
                  <a:srgbClr val="FFFF00"/>
                </a:solidFill>
              </a:rPr>
              <a:t>Western Theater </a:t>
            </a:r>
            <a:r>
              <a:rPr lang="en-US" sz="2700" dirty="0">
                <a:solidFill>
                  <a:srgbClr val="FFFF00"/>
                </a:solidFill>
              </a:rPr>
              <a:t>with the goal of dividing the west from the south and gaining control over the </a:t>
            </a:r>
            <a:r>
              <a:rPr lang="en-US" sz="2700" b="1" u="sng" dirty="0">
                <a:solidFill>
                  <a:srgbClr val="FFFF00"/>
                </a:solidFill>
              </a:rPr>
              <a:t>Mississippi</a:t>
            </a:r>
            <a:r>
              <a:rPr lang="en-US" sz="2700" dirty="0">
                <a:solidFill>
                  <a:srgbClr val="FFFF00"/>
                </a:solidFill>
              </a:rPr>
              <a:t> River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5E5661C1-D34A-ED42-9EEA-70F1DEABE5C1}"/>
              </a:ext>
            </a:extLst>
          </p:cNvPr>
          <p:cNvSpPr/>
          <p:nvPr/>
        </p:nvSpPr>
        <p:spPr>
          <a:xfrm rot="21205001">
            <a:off x="1757935" y="1894153"/>
            <a:ext cx="2202873" cy="766287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Led by…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B66622-A8DF-9440-B333-37D91ECD67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833" y="1240596"/>
            <a:ext cx="1491500" cy="207240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E272868B-6EE8-414F-AD34-16AE1BC563ED}"/>
              </a:ext>
            </a:extLst>
          </p:cNvPr>
          <p:cNvSpPr/>
          <p:nvPr/>
        </p:nvSpPr>
        <p:spPr>
          <a:xfrm>
            <a:off x="4296409" y="2787353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Grant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ACA613-2871-7643-8A49-61326A573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451" y="1240596"/>
            <a:ext cx="1535904" cy="1945479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B5878741-82FF-134E-B09D-D277698E5ABB}"/>
              </a:ext>
            </a:extLst>
          </p:cNvPr>
          <p:cNvSpPr/>
          <p:nvPr/>
        </p:nvSpPr>
        <p:spPr>
          <a:xfrm>
            <a:off x="6070087" y="2822684"/>
            <a:ext cx="1370631" cy="525644"/>
          </a:xfrm>
          <a:prstGeom prst="wedgeRectCallout">
            <a:avLst>
              <a:gd name="adj1" fmla="val -22268"/>
              <a:gd name="adj2" fmla="val -31466"/>
            </a:avLst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solidFill>
                  <a:schemeClr val="tx1"/>
                </a:solidFill>
              </a:rPr>
              <a:t>Sherman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6492D8-E926-1441-A3CA-D2B24683B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10001">
            <a:off x="-832" y="226083"/>
            <a:ext cx="2149908" cy="1433272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11960-54F6-BF4D-B564-0D6543BBE2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13" y="85718"/>
            <a:ext cx="8825512" cy="1071563"/>
          </a:xfrm>
          <a:prstGeom prst="rect">
            <a:avLst/>
          </a:prstGeom>
          <a:effectLst>
            <a:glow rad="508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377688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CB90D-33F2-784E-A667-97AE5C859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6205" y="0"/>
            <a:ext cx="117431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1EA48-1C22-894E-8BBC-A79973A32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92" y="711199"/>
            <a:ext cx="8744103" cy="4688648"/>
          </a:xfrm>
          <a:prstGeom prst="rect">
            <a:avLst/>
          </a:prstGeom>
          <a:effectLst>
            <a:glow rad="342900">
              <a:srgbClr val="FFFF00"/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4DA26-F839-344F-97AE-5F03CC21B2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8945">
            <a:off x="6461436" y="145789"/>
            <a:ext cx="2746755" cy="1744290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88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3CB90D-33F2-784E-A667-97AE5C859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6205" y="0"/>
            <a:ext cx="1174315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4DA26-F839-344F-97AE-5F03CC21B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8945">
            <a:off x="6461436" y="145789"/>
            <a:ext cx="2746755" cy="1744290"/>
          </a:xfrm>
          <a:prstGeom prst="rect">
            <a:avLst/>
          </a:prstGeom>
          <a:effectLst>
            <a:glow rad="546100">
              <a:schemeClr val="accent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129ECF-B79A-7A49-A68D-A39357B52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64" y="109654"/>
            <a:ext cx="6811539" cy="1926214"/>
          </a:xfrm>
          <a:prstGeom prst="rect">
            <a:avLst/>
          </a:prstGeom>
          <a:effectLst>
            <a:glow rad="203200">
              <a:srgbClr val="FFFF00">
                <a:alpha val="99000"/>
              </a:srgb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2C75C-0254-5F42-8ABA-246EE417B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4863" y="2035868"/>
            <a:ext cx="6015635" cy="4456026"/>
          </a:xfrm>
          <a:prstGeom prst="rect">
            <a:avLst/>
          </a:prstGeom>
          <a:effectLst>
            <a:glow rad="152400">
              <a:schemeClr val="bg1">
                <a:alpha val="97000"/>
              </a:schemeClr>
            </a:glo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C151B018-3ED4-204E-9454-3A7B76180B42}"/>
              </a:ext>
            </a:extLst>
          </p:cNvPr>
          <p:cNvSpPr/>
          <p:nvPr/>
        </p:nvSpPr>
        <p:spPr>
          <a:xfrm rot="21224464">
            <a:off x="4570957" y="2659447"/>
            <a:ext cx="900845" cy="1146085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8E48F576-5A3B-9E40-84FF-7B44304A11FB}"/>
              </a:ext>
            </a:extLst>
          </p:cNvPr>
          <p:cNvSpPr/>
          <p:nvPr/>
        </p:nvSpPr>
        <p:spPr>
          <a:xfrm>
            <a:off x="554719" y="3232489"/>
            <a:ext cx="3102881" cy="2737749"/>
          </a:xfrm>
          <a:prstGeom prst="wedgeRectCallout">
            <a:avLst>
              <a:gd name="adj1" fmla="val 89753"/>
              <a:gd name="adj2" fmla="val -43604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rgbClr val="FFFF00"/>
                </a:solidFill>
              </a:rPr>
              <a:t>The main confederate army, centered in northern Virginia, led by famed General </a:t>
            </a:r>
            <a:r>
              <a:rPr lang="en-US" sz="2700" b="1" u="sng" dirty="0">
                <a:solidFill>
                  <a:srgbClr val="FFFF00"/>
                </a:solidFill>
              </a:rPr>
              <a:t>Robert E Lee.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B7843A-E2B4-5C4E-A13A-074913DBA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1633">
            <a:off x="5994075" y="3347893"/>
            <a:ext cx="2732846" cy="4039859"/>
          </a:xfrm>
          <a:prstGeom prst="rect">
            <a:avLst/>
          </a:prstGeom>
          <a:effectLst>
            <a:glow rad="53340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878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125C9-B41C-D940-9481-5794CAFD1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1451"/>
            <a:ext cx="9185771" cy="7472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E27A6-CB5E-8A4C-B841-3784542F4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29" y="1246188"/>
            <a:ext cx="8126311" cy="3768724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92943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092EC4-7CC3-114B-9D5D-8BEEFA92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0278">
            <a:off x="314325" y="257659"/>
            <a:ext cx="4700588" cy="6312219"/>
          </a:xfrm>
          <a:prstGeom prst="rect">
            <a:avLst/>
          </a:prstGeom>
          <a:effectLst>
            <a:glow rad="254000">
              <a:schemeClr val="accent1">
                <a:alpha val="40000"/>
              </a:schemeClr>
            </a:glo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FDB0FA-98BC-1341-B761-ADBB94B7C9E4}"/>
              </a:ext>
            </a:extLst>
          </p:cNvPr>
          <p:cNvSpPr/>
          <p:nvPr/>
        </p:nvSpPr>
        <p:spPr>
          <a:xfrm>
            <a:off x="213253" y="108488"/>
            <a:ext cx="8713772" cy="10984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Abraham Lincoln’s victory in 1860 prompts secession.  Why?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B25E354E-41F4-294D-9335-16251D93F9BB}"/>
              </a:ext>
            </a:extLst>
          </p:cNvPr>
          <p:cNvSpPr/>
          <p:nvPr/>
        </p:nvSpPr>
        <p:spPr>
          <a:xfrm>
            <a:off x="5377983" y="1656271"/>
            <a:ext cx="3338862" cy="1772729"/>
          </a:xfrm>
          <a:prstGeom prst="wedgeRectCallout">
            <a:avLst>
              <a:gd name="adj1" fmla="val -66786"/>
              <a:gd name="adj2" fmla="val 24517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He did not </a:t>
            </a:r>
            <a:r>
              <a:rPr lang="en-US" sz="2600" b="1" u="sng" dirty="0">
                <a:solidFill>
                  <a:schemeClr val="bg1"/>
                </a:solidFill>
              </a:rPr>
              <a:t>publicly</a:t>
            </a:r>
            <a:r>
              <a:rPr lang="en-US" sz="2600" dirty="0">
                <a:solidFill>
                  <a:schemeClr val="bg1"/>
                </a:solidFill>
              </a:rPr>
              <a:t> call for slavery to end (only wanted to stay where it was and not spread)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E9E7B8-49D3-EC41-B4B0-EA6132489024}"/>
              </a:ext>
            </a:extLst>
          </p:cNvPr>
          <p:cNvSpPr/>
          <p:nvPr/>
        </p:nvSpPr>
        <p:spPr>
          <a:xfrm>
            <a:off x="5167804" y="3878294"/>
            <a:ext cx="3656359" cy="10984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Six out of ten people voted </a:t>
            </a:r>
            <a:r>
              <a:rPr lang="en-US" sz="2700" b="1" u="sng" dirty="0">
                <a:solidFill>
                  <a:schemeClr val="tx1"/>
                </a:solidFill>
              </a:rPr>
              <a:t>against</a:t>
            </a:r>
            <a:r>
              <a:rPr lang="en-US" sz="2700" dirty="0">
                <a:solidFill>
                  <a:schemeClr val="tx1"/>
                </a:solidFill>
              </a:rPr>
              <a:t> him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7815CC-1AB6-AF43-BA76-CFCFF5EE1AEF}"/>
              </a:ext>
            </a:extLst>
          </p:cNvPr>
          <p:cNvSpPr/>
          <p:nvPr/>
        </p:nvSpPr>
        <p:spPr>
          <a:xfrm>
            <a:off x="5167803" y="5280157"/>
            <a:ext cx="3656359" cy="14018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He did not even appear on the </a:t>
            </a:r>
            <a:r>
              <a:rPr lang="en-US" sz="2700" b="1" u="sng" dirty="0">
                <a:solidFill>
                  <a:schemeClr val="tx1"/>
                </a:solidFill>
              </a:rPr>
              <a:t>ballot</a:t>
            </a:r>
            <a:r>
              <a:rPr lang="en-US" sz="2700" dirty="0">
                <a:solidFill>
                  <a:schemeClr val="tx1"/>
                </a:solidFill>
              </a:rPr>
              <a:t> of several southern states</a:t>
            </a:r>
          </a:p>
        </p:txBody>
      </p:sp>
    </p:spTree>
    <p:extLst>
      <p:ext uri="{BB962C8B-B14F-4D97-AF65-F5344CB8AC3E}">
        <p14:creationId xmlns:p14="http://schemas.microsoft.com/office/powerpoint/2010/main" val="16146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AB540-D80E-884E-8A96-B083C6B5D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539" y="0"/>
            <a:ext cx="94452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743FE3-2B10-C542-A882-4B68AEC02D8A}"/>
              </a:ext>
            </a:extLst>
          </p:cNvPr>
          <p:cNvSpPr/>
          <p:nvPr/>
        </p:nvSpPr>
        <p:spPr>
          <a:xfrm>
            <a:off x="1478758" y="128588"/>
            <a:ext cx="5950745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Battle of Bull Run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2C55A7-EFB5-BD40-8B78-20072B229106}"/>
              </a:ext>
            </a:extLst>
          </p:cNvPr>
          <p:cNvSpPr/>
          <p:nvPr/>
        </p:nvSpPr>
        <p:spPr>
          <a:xfrm>
            <a:off x="1507336" y="3209925"/>
            <a:ext cx="5950745" cy="24907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Also called Manassas </a:t>
            </a:r>
          </a:p>
          <a:p>
            <a:pPr algn="ctr"/>
            <a:r>
              <a:rPr lang="en-US" sz="2500" dirty="0">
                <a:solidFill>
                  <a:schemeClr val="bg1"/>
                </a:solidFill>
                <a:latin typeface="Gabriola" pitchFamily="82" charset="0"/>
              </a:rPr>
              <a:t>(Bull Run is a creek that ran through Manassas)</a:t>
            </a:r>
          </a:p>
          <a:p>
            <a:pPr algn="ctr"/>
            <a:endParaRPr lang="en-US" sz="2500" dirty="0">
              <a:solidFill>
                <a:schemeClr val="bg1"/>
              </a:solidFill>
              <a:latin typeface="Gabriola" pitchFamily="82" charset="0"/>
            </a:endParaRP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First battle and major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CSA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win; convinced the war wouldn’t be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one-sided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55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2C7C39-8663-7847-AB71-AB24BBA6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" y="2286"/>
            <a:ext cx="11096772" cy="72129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2BCADD-7884-D241-895B-76967DAA5973}"/>
              </a:ext>
            </a:extLst>
          </p:cNvPr>
          <p:cNvSpPr/>
          <p:nvPr/>
        </p:nvSpPr>
        <p:spPr>
          <a:xfrm>
            <a:off x="1478758" y="128588"/>
            <a:ext cx="5950745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Battle of Shiloh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DFD6A1-871E-9444-A5C6-F3A97340B8A5}"/>
              </a:ext>
            </a:extLst>
          </p:cNvPr>
          <p:cNvSpPr/>
          <p:nvPr/>
        </p:nvSpPr>
        <p:spPr>
          <a:xfrm>
            <a:off x="1507336" y="3209925"/>
            <a:ext cx="5950745" cy="11477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First battle in the west;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USA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win and Tennessee falls back under Union control</a:t>
            </a:r>
          </a:p>
        </p:txBody>
      </p:sp>
    </p:spTree>
    <p:extLst>
      <p:ext uri="{BB962C8B-B14F-4D97-AF65-F5344CB8AC3E}">
        <p14:creationId xmlns:p14="http://schemas.microsoft.com/office/powerpoint/2010/main" val="410291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29F669-E6D9-E048-8090-105B03E02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525"/>
            <a:ext cx="9215252" cy="7391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944524-C78F-7B41-AE9B-F258765DF220}"/>
              </a:ext>
            </a:extLst>
          </p:cNvPr>
          <p:cNvSpPr/>
          <p:nvPr/>
        </p:nvSpPr>
        <p:spPr>
          <a:xfrm>
            <a:off x="1114430" y="171451"/>
            <a:ext cx="6736555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The Peninsula Campaign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E6C733-3758-5441-9F1C-FE5E1A812277}"/>
              </a:ext>
            </a:extLst>
          </p:cNvPr>
          <p:cNvSpPr/>
          <p:nvPr/>
        </p:nvSpPr>
        <p:spPr>
          <a:xfrm>
            <a:off x="1507336" y="3209925"/>
            <a:ext cx="6136477" cy="16478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a 7 day campaign by the USA to seize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Richmond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.  It fails miserably, and the CSA actually win 10 battles over those 7 days.</a:t>
            </a:r>
          </a:p>
        </p:txBody>
      </p:sp>
    </p:spTree>
    <p:extLst>
      <p:ext uri="{BB962C8B-B14F-4D97-AF65-F5344CB8AC3E}">
        <p14:creationId xmlns:p14="http://schemas.microsoft.com/office/powerpoint/2010/main" val="100719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0C9EE0-27A3-1648-9C5A-BEE392852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" y="2412"/>
            <a:ext cx="9854908" cy="68555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2649A5-51DB-614F-A916-C907A8B09110}"/>
              </a:ext>
            </a:extLst>
          </p:cNvPr>
          <p:cNvSpPr/>
          <p:nvPr/>
        </p:nvSpPr>
        <p:spPr>
          <a:xfrm>
            <a:off x="1478758" y="128588"/>
            <a:ext cx="5950745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Battle of Antietam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6EBBD8-173A-2C49-B3AD-8AC2EA87CF4F}"/>
              </a:ext>
            </a:extLst>
          </p:cNvPr>
          <p:cNvSpPr/>
          <p:nvPr/>
        </p:nvSpPr>
        <p:spPr>
          <a:xfrm>
            <a:off x="1257304" y="3236087"/>
            <a:ext cx="6393652" cy="25050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Robert E Lee’s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first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invasion of the north. He tries to attack a northern city (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Harrisburg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, PA) to convince Britain or France that the CSA has what it takes to win.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3CC945-930F-B04D-B855-F2858D23D995}"/>
              </a:ext>
            </a:extLst>
          </p:cNvPr>
          <p:cNvSpPr/>
          <p:nvPr/>
        </p:nvSpPr>
        <p:spPr>
          <a:xfrm>
            <a:off x="116686" y="1590674"/>
            <a:ext cx="3212302" cy="13096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andara" panose="020E0502030303020204" pitchFamily="34" charset="0"/>
              </a:rPr>
              <a:t>Nobody really wins, but Lincoln seizes the moment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CD955F-319D-4646-AF1F-8837DC4E7BEE}"/>
              </a:ext>
            </a:extLst>
          </p:cNvPr>
          <p:cNvSpPr/>
          <p:nvPr/>
        </p:nvSpPr>
        <p:spPr>
          <a:xfrm>
            <a:off x="4814888" y="1590674"/>
            <a:ext cx="4167190" cy="13096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Lincoln issues the </a:t>
            </a:r>
            <a:r>
              <a:rPr lang="en-US" sz="20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Emancipation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 Proclamation that frees slaves in the </a:t>
            </a:r>
            <a:r>
              <a:rPr lang="en-US" sz="20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Confederacy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 (not the border states, he cannot lose Maryland)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D1F7A-F66B-9141-AF81-6B50FA5E78FD}"/>
              </a:ext>
            </a:extLst>
          </p:cNvPr>
          <p:cNvSpPr/>
          <p:nvPr/>
        </p:nvSpPr>
        <p:spPr>
          <a:xfrm>
            <a:off x="116686" y="4767197"/>
            <a:ext cx="3212302" cy="13096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This turns the war’s focus to a war about slavery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9713C7-1602-0345-9B75-7D7E06F15BFA}"/>
              </a:ext>
            </a:extLst>
          </p:cNvPr>
          <p:cNvSpPr/>
          <p:nvPr/>
        </p:nvSpPr>
        <p:spPr>
          <a:xfrm>
            <a:off x="4814888" y="4767197"/>
            <a:ext cx="4167190" cy="130968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Britain and France cannot </a:t>
            </a:r>
            <a:r>
              <a:rPr lang="en-US" sz="20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morally</a:t>
            </a:r>
            <a:r>
              <a:rPr lang="en-US" sz="2000" dirty="0">
                <a:solidFill>
                  <a:schemeClr val="bg1"/>
                </a:solidFill>
                <a:latin typeface="Candara" panose="020E0502030303020204" pitchFamily="34" charset="0"/>
              </a:rPr>
              <a:t> support the war now since they had outlawed slavery decades earlier.</a:t>
            </a:r>
          </a:p>
        </p:txBody>
      </p:sp>
    </p:spTree>
    <p:extLst>
      <p:ext uri="{BB962C8B-B14F-4D97-AF65-F5344CB8AC3E}">
        <p14:creationId xmlns:p14="http://schemas.microsoft.com/office/powerpoint/2010/main" val="300396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72A6A5-B213-9446-BE68-7BCD82622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096024" cy="70437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B5C387-73FA-064D-9FE2-1B15763F5E67}"/>
              </a:ext>
            </a:extLst>
          </p:cNvPr>
          <p:cNvSpPr/>
          <p:nvPr/>
        </p:nvSpPr>
        <p:spPr>
          <a:xfrm>
            <a:off x="1214443" y="185738"/>
            <a:ext cx="6536530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Battle of Fredericksburg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65B798-F320-8C4D-860E-0B8467E281CF}"/>
              </a:ext>
            </a:extLst>
          </p:cNvPr>
          <p:cNvSpPr/>
          <p:nvPr/>
        </p:nvSpPr>
        <p:spPr>
          <a:xfrm>
            <a:off x="1507335" y="3238500"/>
            <a:ext cx="5950745" cy="24907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Known as Union’s biggest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folly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(mistake) for repeatedly trying to cross a river under heavy gunfire. Big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CSA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win .</a:t>
            </a:r>
          </a:p>
        </p:txBody>
      </p:sp>
    </p:spTree>
    <p:extLst>
      <p:ext uri="{BB962C8B-B14F-4D97-AF65-F5344CB8AC3E}">
        <p14:creationId xmlns:p14="http://schemas.microsoft.com/office/powerpoint/2010/main" val="221392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5A7A7C-75D8-614F-9397-037634309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15E26-A835-5746-8803-C00FB4E61B3A}"/>
              </a:ext>
            </a:extLst>
          </p:cNvPr>
          <p:cNvSpPr/>
          <p:nvPr/>
        </p:nvSpPr>
        <p:spPr>
          <a:xfrm>
            <a:off x="1178724" y="157163"/>
            <a:ext cx="6607967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Battle of Chancellorsville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91D5B4-B7E6-4D4A-B728-04479AE19347}"/>
              </a:ext>
            </a:extLst>
          </p:cNvPr>
          <p:cNvSpPr/>
          <p:nvPr/>
        </p:nvSpPr>
        <p:spPr>
          <a:xfrm>
            <a:off x="1507336" y="3209925"/>
            <a:ext cx="5950745" cy="134778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Huge CSA win.  Lee defeats Union army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twice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his size.</a:t>
            </a:r>
          </a:p>
        </p:txBody>
      </p:sp>
    </p:spTree>
    <p:extLst>
      <p:ext uri="{BB962C8B-B14F-4D97-AF65-F5344CB8AC3E}">
        <p14:creationId xmlns:p14="http://schemas.microsoft.com/office/powerpoint/2010/main" val="173020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215FB4-012E-3D4B-A3B2-32E8ED09C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4" y="2196"/>
            <a:ext cx="9506715" cy="68558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015E26-A835-5746-8803-C00FB4E61B3A}"/>
              </a:ext>
            </a:extLst>
          </p:cNvPr>
          <p:cNvSpPr/>
          <p:nvPr/>
        </p:nvSpPr>
        <p:spPr>
          <a:xfrm>
            <a:off x="1507336" y="185738"/>
            <a:ext cx="5950739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Battle of Gettysburg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91D5B4-B7E6-4D4A-B728-04479AE19347}"/>
              </a:ext>
            </a:extLst>
          </p:cNvPr>
          <p:cNvSpPr/>
          <p:nvPr/>
        </p:nvSpPr>
        <p:spPr>
          <a:xfrm>
            <a:off x="1507336" y="2900363"/>
            <a:ext cx="5950739" cy="2057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Lee uses momentum from recent victories to invade the north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again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.  His army is stopped in Gettysburg, PA where a massive 3-day battle takes place.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3F2A25-B2B0-2247-9F57-2344EEDFB030}"/>
              </a:ext>
            </a:extLst>
          </p:cNvPr>
          <p:cNvSpPr/>
          <p:nvPr/>
        </p:nvSpPr>
        <p:spPr>
          <a:xfrm>
            <a:off x="159549" y="1372698"/>
            <a:ext cx="3326601" cy="14133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Confederacy</a:t>
            </a:r>
            <a:r>
              <a:rPr lang="en-US" sz="2500" dirty="0">
                <a:solidFill>
                  <a:schemeClr val="bg1"/>
                </a:solidFill>
                <a:latin typeface="Candara" panose="020E0502030303020204" pitchFamily="34" charset="0"/>
              </a:rPr>
              <a:t> wins days 1 and 2 of the battle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9C859-2FB5-D241-AFAC-A4C827C60B88}"/>
              </a:ext>
            </a:extLst>
          </p:cNvPr>
          <p:cNvSpPr/>
          <p:nvPr/>
        </p:nvSpPr>
        <p:spPr>
          <a:xfrm>
            <a:off x="837541" y="5201200"/>
            <a:ext cx="7835500" cy="8995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andara" panose="020E0502030303020204" pitchFamily="34" charset="0"/>
              </a:rPr>
              <a:t>During day 3, Lee orders General </a:t>
            </a:r>
            <a:r>
              <a:rPr lang="en-US" sz="25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George Pickett </a:t>
            </a:r>
            <a:r>
              <a:rPr lang="en-US" sz="2500" dirty="0">
                <a:solidFill>
                  <a:schemeClr val="bg1"/>
                </a:solidFill>
                <a:latin typeface="Candara" panose="020E0502030303020204" pitchFamily="34" charset="0"/>
              </a:rPr>
              <a:t>to march across an open field and charge the Union line.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29E9D1-61E2-1F4A-9EFB-0A3818F8691B}"/>
              </a:ext>
            </a:extLst>
          </p:cNvPr>
          <p:cNvSpPr/>
          <p:nvPr/>
        </p:nvSpPr>
        <p:spPr>
          <a:xfrm>
            <a:off x="5386388" y="1365279"/>
            <a:ext cx="3629553" cy="14133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Candara" panose="020E0502030303020204" pitchFamily="34" charset="0"/>
              </a:rPr>
              <a:t>The CSA charge is devastated, and the Union </a:t>
            </a:r>
            <a:r>
              <a:rPr lang="en-US" sz="2500" b="1" u="sng" dirty="0">
                <a:solidFill>
                  <a:schemeClr val="bg1"/>
                </a:solidFill>
                <a:latin typeface="Candara" panose="020E0502030303020204" pitchFamily="34" charset="0"/>
              </a:rPr>
              <a:t>win</a:t>
            </a:r>
            <a:r>
              <a:rPr lang="en-US" sz="2500" dirty="0">
                <a:solidFill>
                  <a:schemeClr val="bg1"/>
                </a:solidFill>
                <a:latin typeface="Candara" panose="020E0502030303020204" pitchFamily="34" charset="0"/>
              </a:rPr>
              <a:t> at Gettysburg.</a:t>
            </a:r>
          </a:p>
        </p:txBody>
      </p:sp>
      <p:sp>
        <p:nvSpPr>
          <p:cNvPr id="13" name="7-Point Star 12">
            <a:extLst>
              <a:ext uri="{FF2B5EF4-FFF2-40B4-BE49-F238E27FC236}">
                <a16:creationId xmlns:a16="http://schemas.microsoft.com/office/drawing/2014/main" id="{5DBD403E-5845-AD48-8B34-E89D75CDD575}"/>
              </a:ext>
            </a:extLst>
          </p:cNvPr>
          <p:cNvSpPr/>
          <p:nvPr/>
        </p:nvSpPr>
        <p:spPr>
          <a:xfrm>
            <a:off x="6320025" y="2908881"/>
            <a:ext cx="2643452" cy="2000799"/>
          </a:xfrm>
          <a:prstGeom prst="star7">
            <a:avLst>
              <a:gd name="adj" fmla="val 33244"/>
              <a:gd name="hf" fmla="val 102572"/>
              <a:gd name="vf" fmla="val 10521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solidFill>
                <a:schemeClr val="tx1"/>
              </a:solidFill>
            </a:endParaRPr>
          </a:p>
          <a:p>
            <a:pPr algn="ctr"/>
            <a:r>
              <a:rPr lang="en-US" sz="2200" i="1" dirty="0">
                <a:solidFill>
                  <a:schemeClr val="tx1"/>
                </a:solidFill>
              </a:rPr>
              <a:t>This is the </a:t>
            </a:r>
            <a:r>
              <a:rPr lang="en-US" sz="2200" b="1" i="1" u="sng" dirty="0">
                <a:solidFill>
                  <a:schemeClr val="tx1"/>
                </a:solidFill>
              </a:rPr>
              <a:t>turning point </a:t>
            </a:r>
            <a:r>
              <a:rPr lang="en-US" sz="2200" i="1" dirty="0">
                <a:solidFill>
                  <a:schemeClr val="tx1"/>
                </a:solidFill>
              </a:rPr>
              <a:t>in the war.</a:t>
            </a:r>
          </a:p>
        </p:txBody>
      </p:sp>
    </p:spTree>
    <p:extLst>
      <p:ext uri="{BB962C8B-B14F-4D97-AF65-F5344CB8AC3E}">
        <p14:creationId xmlns:p14="http://schemas.microsoft.com/office/powerpoint/2010/main" val="280572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7A1B7-CE1B-7941-A9FC-2AE025B8D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" y="2150"/>
            <a:ext cx="9657409" cy="6855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27F465-8E11-1048-AB7B-F3B2A91AB8EA}"/>
              </a:ext>
            </a:extLst>
          </p:cNvPr>
          <p:cNvSpPr/>
          <p:nvPr/>
        </p:nvSpPr>
        <p:spPr>
          <a:xfrm>
            <a:off x="1507336" y="185738"/>
            <a:ext cx="5950739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Siege of Vicksburg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A1E57-A8F1-7745-965F-8C06C8BE66CA}"/>
              </a:ext>
            </a:extLst>
          </p:cNvPr>
          <p:cNvSpPr/>
          <p:nvPr/>
        </p:nvSpPr>
        <p:spPr>
          <a:xfrm>
            <a:off x="1507336" y="3057525"/>
            <a:ext cx="5950745" cy="3086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Vicksburg sits atop a mountainside and guards traffic down the Mississippi River.  Union army under Ulysses Grant lays siege to Vicksburg for several weeks until the city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surrenders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. This gives Union control of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Mississippi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River.</a:t>
            </a:r>
          </a:p>
        </p:txBody>
      </p:sp>
    </p:spTree>
    <p:extLst>
      <p:ext uri="{BB962C8B-B14F-4D97-AF65-F5344CB8AC3E}">
        <p14:creationId xmlns:p14="http://schemas.microsoft.com/office/powerpoint/2010/main" val="33554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8E776D-EBD3-7941-88A0-A96A0A02C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747" y="0"/>
            <a:ext cx="10686001" cy="7012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27F465-8E11-1048-AB7B-F3B2A91AB8EA}"/>
              </a:ext>
            </a:extLst>
          </p:cNvPr>
          <p:cNvSpPr/>
          <p:nvPr/>
        </p:nvSpPr>
        <p:spPr>
          <a:xfrm>
            <a:off x="1111481" y="214313"/>
            <a:ext cx="7436639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500" dirty="0">
                <a:solidFill>
                  <a:schemeClr val="tx1"/>
                </a:solidFill>
                <a:latin typeface="Gabriola" pitchFamily="82" charset="0"/>
              </a:rPr>
              <a:t>Sherman’s March to the Sea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A1E57-A8F1-7745-965F-8C06C8BE66CA}"/>
              </a:ext>
            </a:extLst>
          </p:cNvPr>
          <p:cNvSpPr/>
          <p:nvPr/>
        </p:nvSpPr>
        <p:spPr>
          <a:xfrm>
            <a:off x="801350" y="2771775"/>
            <a:ext cx="7746770" cy="32718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Union general William Tecumseh Sherman is ordered to make the south surrender; he and his men march from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Atlanta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to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Savannah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, GA, laying waste to everything of value.  </a:t>
            </a:r>
          </a:p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Fields are burned, railroads destroyed, in an effort to make the CSA surrender.</a:t>
            </a:r>
          </a:p>
        </p:txBody>
      </p:sp>
    </p:spTree>
    <p:extLst>
      <p:ext uri="{BB962C8B-B14F-4D97-AF65-F5344CB8AC3E}">
        <p14:creationId xmlns:p14="http://schemas.microsoft.com/office/powerpoint/2010/main" val="407677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6D334-5ECF-3F4B-8137-C23D15FA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5" y="276224"/>
            <a:ext cx="8763000" cy="4873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altLang="en-US" sz="3000" b="1" dirty="0">
                <a:solidFill>
                  <a:srgbClr val="000000"/>
                </a:solidFill>
              </a:rPr>
              <a:t>“Sherman’s Neckties” refers to a destroyed railroad line</a:t>
            </a:r>
          </a:p>
        </p:txBody>
      </p:sp>
      <p:pic>
        <p:nvPicPr>
          <p:cNvPr id="3074" name="Picture 2" descr="File:Destroying CW railroads.jpg">
            <a:extLst>
              <a:ext uri="{FF2B5EF4-FFF2-40B4-BE49-F238E27FC236}">
                <a16:creationId xmlns:a16="http://schemas.microsoft.com/office/drawing/2014/main" id="{AC313380-C6EB-7549-A224-F0F97DCF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838200"/>
            <a:ext cx="7381875" cy="5943600"/>
          </a:xfrm>
          <a:prstGeom prst="rect">
            <a:avLst/>
          </a:prstGeom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5" name="Picture 2" descr="http://civilwardailygazette.com/wp-content/uploads/2012/06/oct9shermansneckties.jpg">
            <a:extLst>
              <a:ext uri="{FF2B5EF4-FFF2-40B4-BE49-F238E27FC236}">
                <a16:creationId xmlns:a16="http://schemas.microsoft.com/office/drawing/2014/main" id="{C5FC929E-16C3-0349-8597-382CA73BE1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7291" b="7291"/>
          <a:stretch>
            <a:fillRect/>
          </a:stretch>
        </p:blipFill>
        <p:spPr>
          <a:xfrm>
            <a:off x="328613" y="1562100"/>
            <a:ext cx="8815387" cy="4418013"/>
          </a:xfrm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pic>
        <p:nvPicPr>
          <p:cNvPr id="6" name="Picture 2" descr="http://civilwardailygazette.com/wp-content/uploads/2012/12/may15shermantie.jpg">
            <a:extLst>
              <a:ext uri="{FF2B5EF4-FFF2-40B4-BE49-F238E27FC236}">
                <a16:creationId xmlns:a16="http://schemas.microsoft.com/office/drawing/2014/main" id="{EA96530B-B580-CF45-A3B9-4A9F3477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004888"/>
            <a:ext cx="8458200" cy="5700712"/>
          </a:xfrm>
          <a:prstGeom prst="rect">
            <a:avLst/>
          </a:prstGeom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57332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FD1E3D-7914-D644-BA96-A8F542453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8" y="3114"/>
            <a:ext cx="9139848" cy="68548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44477-E8FF-6D40-9E54-8A3462DB12A9}"/>
              </a:ext>
            </a:extLst>
          </p:cNvPr>
          <p:cNvSpPr/>
          <p:nvPr/>
        </p:nvSpPr>
        <p:spPr>
          <a:xfrm>
            <a:off x="213253" y="108488"/>
            <a:ext cx="8713772" cy="10984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The south defends secession with the </a:t>
            </a:r>
            <a:r>
              <a:rPr lang="en-US" sz="3500" b="1" u="sng" dirty="0">
                <a:solidFill>
                  <a:schemeClr val="tx1"/>
                </a:solidFill>
              </a:rPr>
              <a:t>states’ rights theory</a:t>
            </a:r>
            <a:r>
              <a:rPr lang="en-US" sz="3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243C6190-69FF-6D4D-8060-BACEB7E8456A}"/>
              </a:ext>
            </a:extLst>
          </p:cNvPr>
          <p:cNvSpPr/>
          <p:nvPr/>
        </p:nvSpPr>
        <p:spPr>
          <a:xfrm>
            <a:off x="5588163" y="2544192"/>
            <a:ext cx="3338862" cy="1772729"/>
          </a:xfrm>
          <a:prstGeom prst="wedgeRectCallout">
            <a:avLst>
              <a:gd name="adj1" fmla="val -51809"/>
              <a:gd name="adj2" fmla="val -117332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The belief that the states hold more </a:t>
            </a:r>
            <a:r>
              <a:rPr lang="en-US" sz="2600" b="1" u="sng" dirty="0">
                <a:solidFill>
                  <a:schemeClr val="bg1"/>
                </a:solidFill>
              </a:rPr>
              <a:t>power</a:t>
            </a:r>
            <a:r>
              <a:rPr lang="en-US" sz="2600" dirty="0">
                <a:solidFill>
                  <a:schemeClr val="bg1"/>
                </a:solidFill>
              </a:rPr>
              <a:t> than the federal government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61257D4B-1808-1042-8BF0-E623F907DC83}"/>
              </a:ext>
            </a:extLst>
          </p:cNvPr>
          <p:cNvSpPr/>
          <p:nvPr/>
        </p:nvSpPr>
        <p:spPr>
          <a:xfrm>
            <a:off x="4711863" y="4867514"/>
            <a:ext cx="3338862" cy="1772729"/>
          </a:xfrm>
          <a:prstGeom prst="wedgeRectCallout">
            <a:avLst>
              <a:gd name="adj1" fmla="val -10729"/>
              <a:gd name="adj2" fmla="val -92347"/>
            </a:avLst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Nothing in the Constitution prevents </a:t>
            </a:r>
            <a:r>
              <a:rPr lang="en-US" sz="2600" b="1" u="sng" dirty="0">
                <a:solidFill>
                  <a:schemeClr val="bg1"/>
                </a:solidFill>
              </a:rPr>
              <a:t>slavery</a:t>
            </a:r>
            <a:r>
              <a:rPr lang="en-US" sz="2600" dirty="0">
                <a:solidFill>
                  <a:schemeClr val="bg1"/>
                </a:solidFill>
              </a:rPr>
              <a:t>, so it is a state issue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DC191B-E778-2242-8A82-C0F2D1EB5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67" y="958096"/>
            <a:ext cx="4043394" cy="4043394"/>
          </a:xfrm>
          <a:prstGeom prst="rect">
            <a:avLst/>
          </a:prstGeom>
          <a:effectLst>
            <a:glow rad="381000">
              <a:schemeClr val="accent1">
                <a:alpha val="40000"/>
              </a:schemeClr>
            </a:glow>
          </a:effectLst>
        </p:spPr>
      </p:pic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BA0DB0AC-BB79-3949-919B-62699BD4B3DC}"/>
              </a:ext>
            </a:extLst>
          </p:cNvPr>
          <p:cNvSpPr/>
          <p:nvPr/>
        </p:nvSpPr>
        <p:spPr>
          <a:xfrm>
            <a:off x="323348" y="4605576"/>
            <a:ext cx="2991352" cy="1772729"/>
          </a:xfrm>
          <a:prstGeom prst="wedgeRectCallout">
            <a:avLst>
              <a:gd name="adj1" fmla="val -1315"/>
              <a:gd name="adj2" fmla="val -112496"/>
            </a:avLst>
          </a:prstGeom>
          <a:solidFill>
            <a:srgbClr val="FF000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>
                <a:solidFill>
                  <a:schemeClr val="bg1"/>
                </a:solidFill>
              </a:rPr>
              <a:t>South Carolina </a:t>
            </a:r>
            <a:r>
              <a:rPr lang="en-US" sz="2600" dirty="0">
                <a:solidFill>
                  <a:schemeClr val="bg1"/>
                </a:solidFill>
              </a:rPr>
              <a:t>was the first to secede, just </a:t>
            </a:r>
            <a:r>
              <a:rPr lang="en-US" sz="2600" b="1" u="sng" dirty="0">
                <a:solidFill>
                  <a:schemeClr val="bg1"/>
                </a:solidFill>
              </a:rPr>
              <a:t>six</a:t>
            </a:r>
            <a:r>
              <a:rPr lang="en-US" sz="2600" dirty="0">
                <a:solidFill>
                  <a:schemeClr val="bg1"/>
                </a:solidFill>
              </a:rPr>
              <a:t> weeks after the election.</a:t>
            </a:r>
          </a:p>
        </p:txBody>
      </p:sp>
    </p:spTree>
    <p:extLst>
      <p:ext uri="{BB962C8B-B14F-4D97-AF65-F5344CB8AC3E}">
        <p14:creationId xmlns:p14="http://schemas.microsoft.com/office/powerpoint/2010/main" val="5920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1AC56C-505F-CB43-A406-8C6C00FA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81751" y="0"/>
            <a:ext cx="109728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27F465-8E11-1048-AB7B-F3B2A91AB8EA}"/>
              </a:ext>
            </a:extLst>
          </p:cNvPr>
          <p:cNvSpPr/>
          <p:nvPr/>
        </p:nvSpPr>
        <p:spPr>
          <a:xfrm>
            <a:off x="328614" y="185738"/>
            <a:ext cx="8501062" cy="1042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Gabriola" pitchFamily="82" charset="0"/>
              </a:rPr>
              <a:t>The Battle of Appomattox Courthouse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0A1E57-A8F1-7745-965F-8C06C8BE66CA}"/>
              </a:ext>
            </a:extLst>
          </p:cNvPr>
          <p:cNvSpPr/>
          <p:nvPr/>
        </p:nvSpPr>
        <p:spPr>
          <a:xfrm>
            <a:off x="1203723" y="2928937"/>
            <a:ext cx="6579389" cy="3086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The CSA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surrenders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 at Appomattox.  Lincoln ensures the terms of surrender are very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lenient</a:t>
            </a:r>
            <a:r>
              <a:rPr lang="en-US" sz="3500" dirty="0">
                <a:solidFill>
                  <a:schemeClr val="bg1"/>
                </a:solidFill>
                <a:latin typeface="Gabriola" pitchFamily="82" charset="0"/>
              </a:rPr>
              <a:t>.  As long as soldiers lay down their arms and never pick them up again for war, there will be no </a:t>
            </a:r>
            <a:r>
              <a:rPr lang="en-US" sz="3500" b="1" u="sng" dirty="0">
                <a:solidFill>
                  <a:schemeClr val="bg1"/>
                </a:solidFill>
                <a:latin typeface="Gabriola" pitchFamily="82" charset="0"/>
              </a:rPr>
              <a:t>punishment.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693952-E4D6-0045-9EE5-F885E23251DC}"/>
              </a:ext>
            </a:extLst>
          </p:cNvPr>
          <p:cNvSpPr/>
          <p:nvPr/>
        </p:nvSpPr>
        <p:spPr>
          <a:xfrm>
            <a:off x="153594" y="2085974"/>
            <a:ext cx="2271712" cy="3086101"/>
          </a:xfrm>
          <a:prstGeom prst="rect">
            <a:avLst/>
          </a:prstGeom>
          <a:solidFill>
            <a:srgbClr val="FFFF00"/>
          </a:solidFill>
          <a:ln w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Quick talk and write:</a:t>
            </a:r>
          </a:p>
          <a:p>
            <a:pPr algn="ctr"/>
            <a:endParaRPr lang="en-US" sz="2700" dirty="0">
              <a:solidFill>
                <a:schemeClr val="tx1"/>
              </a:solidFill>
            </a:endParaRPr>
          </a:p>
          <a:p>
            <a:pPr algn="ctr"/>
            <a:r>
              <a:rPr lang="en-US" sz="2700" dirty="0">
                <a:solidFill>
                  <a:schemeClr val="tx1"/>
                </a:solidFill>
              </a:rPr>
              <a:t>Why do you think Lincoln is so lenient on the South?</a:t>
            </a:r>
          </a:p>
        </p:txBody>
      </p:sp>
    </p:spTree>
    <p:extLst>
      <p:ext uri="{BB962C8B-B14F-4D97-AF65-F5344CB8AC3E}">
        <p14:creationId xmlns:p14="http://schemas.microsoft.com/office/powerpoint/2010/main" val="19529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64CB1-FEAA-4D4F-82BA-E0789B6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9921" y="0"/>
            <a:ext cx="10508613" cy="6855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E420E4-9849-DF4C-9103-D5B5F74C0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1294" y="1763714"/>
            <a:ext cx="9170984" cy="3117802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2377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564CB1-FEAA-4D4F-82BA-E0789B64C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9909" y="2772"/>
            <a:ext cx="10508613" cy="68552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4FD39A-FEDE-CF4E-8A97-C34339AC0C4F}"/>
              </a:ext>
            </a:extLst>
          </p:cNvPr>
          <p:cNvSpPr/>
          <p:nvPr/>
        </p:nvSpPr>
        <p:spPr>
          <a:xfrm>
            <a:off x="562453" y="308515"/>
            <a:ext cx="8043863" cy="1077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The Union wins and slavery will soon be </a:t>
            </a:r>
            <a:r>
              <a:rPr lang="en-US" sz="3500" b="1" u="sng" dirty="0">
                <a:solidFill>
                  <a:schemeClr val="tx1"/>
                </a:solidFill>
              </a:rPr>
              <a:t>abolished</a:t>
            </a:r>
            <a:r>
              <a:rPr lang="en-US" sz="35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BBCD0A5B-A0B8-CC42-B914-74FAF036CE45}"/>
              </a:ext>
            </a:extLst>
          </p:cNvPr>
          <p:cNvSpPr/>
          <p:nvPr/>
        </p:nvSpPr>
        <p:spPr>
          <a:xfrm>
            <a:off x="0" y="2446704"/>
            <a:ext cx="3138010" cy="1961820"/>
          </a:xfrm>
          <a:prstGeom prst="wedgeRectCallout">
            <a:avLst>
              <a:gd name="adj1" fmla="val 33750"/>
              <a:gd name="adj2" fmla="val -115246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The 13th, 14th, and 15th amendments will be ratified in the next few years that…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0CCB9F23-E868-8C42-A34B-76A9832D47C2}"/>
              </a:ext>
            </a:extLst>
          </p:cNvPr>
          <p:cNvSpPr/>
          <p:nvPr/>
        </p:nvSpPr>
        <p:spPr>
          <a:xfrm>
            <a:off x="4236166" y="2167487"/>
            <a:ext cx="2664697" cy="558433"/>
          </a:xfrm>
          <a:prstGeom prst="wedgeRectCallout">
            <a:avLst>
              <a:gd name="adj1" fmla="val -95724"/>
              <a:gd name="adj2" fmla="val 22943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13</a:t>
            </a:r>
            <a:r>
              <a:rPr lang="en-US" sz="2600" baseline="30000" dirty="0">
                <a:solidFill>
                  <a:schemeClr val="tx1"/>
                </a:solidFill>
              </a:rPr>
              <a:t>th</a:t>
            </a:r>
            <a:r>
              <a:rPr lang="en-US" sz="2600" dirty="0">
                <a:solidFill>
                  <a:schemeClr val="tx1"/>
                </a:solidFill>
              </a:rPr>
              <a:t>: ends </a:t>
            </a:r>
            <a:r>
              <a:rPr lang="en-US" sz="2600" b="1" u="sng" dirty="0">
                <a:solidFill>
                  <a:schemeClr val="tx1"/>
                </a:solidFill>
              </a:rPr>
              <a:t>slavery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81747919-6421-484F-804E-1E9D48635AF4}"/>
              </a:ext>
            </a:extLst>
          </p:cNvPr>
          <p:cNvSpPr/>
          <p:nvPr/>
        </p:nvSpPr>
        <p:spPr>
          <a:xfrm>
            <a:off x="4236166" y="2949083"/>
            <a:ext cx="3964859" cy="822817"/>
          </a:xfrm>
          <a:prstGeom prst="wedgeRectCallout">
            <a:avLst>
              <a:gd name="adj1" fmla="val -82031"/>
              <a:gd name="adj2" fmla="val -1367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14</a:t>
            </a:r>
            <a:r>
              <a:rPr lang="en-US" sz="2600" baseline="30000" dirty="0">
                <a:solidFill>
                  <a:schemeClr val="tx1"/>
                </a:solidFill>
              </a:rPr>
              <a:t>th</a:t>
            </a:r>
            <a:r>
              <a:rPr lang="en-US" sz="2600" dirty="0">
                <a:solidFill>
                  <a:schemeClr val="tx1"/>
                </a:solidFill>
              </a:rPr>
              <a:t>: Guarantees </a:t>
            </a:r>
            <a:r>
              <a:rPr lang="en-US" sz="2600" b="1" u="sng" dirty="0">
                <a:solidFill>
                  <a:schemeClr val="tx1"/>
                </a:solidFill>
              </a:rPr>
              <a:t>citizenship</a:t>
            </a:r>
            <a:r>
              <a:rPr lang="en-US" sz="2600" dirty="0">
                <a:solidFill>
                  <a:schemeClr val="tx1"/>
                </a:solidFill>
              </a:rPr>
              <a:t> to former slaves </a:t>
            </a:r>
            <a:endParaRPr lang="en-US" sz="2600" b="1" u="sng" dirty="0">
              <a:solidFill>
                <a:schemeClr val="tx1"/>
              </a:solidFill>
            </a:endParaRP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72626B45-0A28-AC42-BE75-110DD0ACFE1E}"/>
              </a:ext>
            </a:extLst>
          </p:cNvPr>
          <p:cNvSpPr/>
          <p:nvPr/>
        </p:nvSpPr>
        <p:spPr>
          <a:xfrm>
            <a:off x="4236166" y="3997115"/>
            <a:ext cx="3964859" cy="822817"/>
          </a:xfrm>
          <a:prstGeom prst="wedgeRectCallout">
            <a:avLst>
              <a:gd name="adj1" fmla="val -81671"/>
              <a:gd name="adj2" fmla="val -60405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15</a:t>
            </a:r>
            <a:r>
              <a:rPr lang="en-US" sz="2600" baseline="30000" dirty="0">
                <a:solidFill>
                  <a:schemeClr val="tx1"/>
                </a:solidFill>
              </a:rPr>
              <a:t>th</a:t>
            </a:r>
            <a:r>
              <a:rPr lang="en-US" sz="2600" dirty="0">
                <a:solidFill>
                  <a:schemeClr val="tx1"/>
                </a:solidFill>
              </a:rPr>
              <a:t>: Provides former slave males the right to </a:t>
            </a:r>
            <a:r>
              <a:rPr lang="en-US" sz="2600" b="1" u="sng" dirty="0">
                <a:solidFill>
                  <a:schemeClr val="tx1"/>
                </a:solidFill>
              </a:rPr>
              <a:t>vote</a:t>
            </a:r>
          </a:p>
        </p:txBody>
      </p:sp>
    </p:spTree>
    <p:extLst>
      <p:ext uri="{BB962C8B-B14F-4D97-AF65-F5344CB8AC3E}">
        <p14:creationId xmlns:p14="http://schemas.microsoft.com/office/powerpoint/2010/main" val="128447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F2A984-8442-6A4C-A07A-40B3BEED6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4720" y="1962"/>
            <a:ext cx="10324387" cy="68560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54AAD48-8AA7-6243-AB28-6D4A97771199}"/>
              </a:ext>
            </a:extLst>
          </p:cNvPr>
          <p:cNvSpPr/>
          <p:nvPr/>
        </p:nvSpPr>
        <p:spPr>
          <a:xfrm>
            <a:off x="562453" y="308515"/>
            <a:ext cx="8043863" cy="1077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It still stands as the </a:t>
            </a:r>
            <a:r>
              <a:rPr lang="en-US" sz="3500" b="1" u="sng" dirty="0">
                <a:solidFill>
                  <a:schemeClr val="tx1"/>
                </a:solidFill>
              </a:rPr>
              <a:t>deadliest</a:t>
            </a:r>
            <a:r>
              <a:rPr lang="en-US" sz="3500" dirty="0">
                <a:solidFill>
                  <a:schemeClr val="tx1"/>
                </a:solidFill>
              </a:rPr>
              <a:t> war in US history.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23815B2C-3B42-B14C-8467-04C8913EB3C8}"/>
              </a:ext>
            </a:extLst>
          </p:cNvPr>
          <p:cNvSpPr/>
          <p:nvPr/>
        </p:nvSpPr>
        <p:spPr>
          <a:xfrm>
            <a:off x="42864" y="2446704"/>
            <a:ext cx="2928938" cy="1810971"/>
          </a:xfrm>
          <a:prstGeom prst="wedgeRectCallout">
            <a:avLst>
              <a:gd name="adj1" fmla="val 33750"/>
              <a:gd name="adj2" fmla="val -115246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New, deadly technology helps create these record </a:t>
            </a:r>
            <a:r>
              <a:rPr lang="en-US" sz="2600" b="1" u="sng" dirty="0">
                <a:solidFill>
                  <a:schemeClr val="bg1"/>
                </a:solidFill>
              </a:rPr>
              <a:t>fatalities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12F894-F32A-1840-B74C-99B90873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8510">
            <a:off x="5059526" y="2219116"/>
            <a:ext cx="3983492" cy="1858963"/>
          </a:xfrm>
          <a:prstGeom prst="rect">
            <a:avLst/>
          </a:prstGeom>
          <a:effectLst>
            <a:glow rad="901700">
              <a:schemeClr val="accent1">
                <a:alpha val="40000"/>
              </a:schemeClr>
            </a:glow>
          </a:effectLst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C7194561-6FC7-F74E-A4F1-305358ECBF0F}"/>
              </a:ext>
            </a:extLst>
          </p:cNvPr>
          <p:cNvSpPr/>
          <p:nvPr/>
        </p:nvSpPr>
        <p:spPr>
          <a:xfrm>
            <a:off x="3252035" y="1637081"/>
            <a:ext cx="3377365" cy="1020394"/>
          </a:xfrm>
          <a:prstGeom prst="wedgeRectCallout">
            <a:avLst>
              <a:gd name="adj1" fmla="val -4038"/>
              <a:gd name="adj2" fmla="val 28060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</a:rPr>
              <a:t>Minie</a:t>
            </a:r>
            <a:r>
              <a:rPr lang="en-US" sz="2600" dirty="0">
                <a:solidFill>
                  <a:schemeClr val="tx1"/>
                </a:solidFill>
              </a:rPr>
              <a:t> ball and </a:t>
            </a:r>
            <a:r>
              <a:rPr lang="en-US" sz="2600" b="1" u="sng" dirty="0">
                <a:solidFill>
                  <a:schemeClr val="tx1"/>
                </a:solidFill>
              </a:rPr>
              <a:t>cone-shaped </a:t>
            </a:r>
            <a:r>
              <a:rPr lang="en-US" sz="2600" dirty="0">
                <a:solidFill>
                  <a:schemeClr val="tx1"/>
                </a:solidFill>
              </a:rPr>
              <a:t>bullets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A7422A-8C96-434D-B6B4-F10FA5DFB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962">
            <a:off x="5212632" y="3053925"/>
            <a:ext cx="4064000" cy="2667000"/>
          </a:xfrm>
          <a:prstGeom prst="rect">
            <a:avLst/>
          </a:prstGeom>
          <a:effectLst>
            <a:glow rad="609600">
              <a:schemeClr val="accent1">
                <a:alpha val="82000"/>
              </a:schemeClr>
            </a:glow>
          </a:effectLst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EC52EE15-7283-0144-97B8-DE24008B5EFA}"/>
              </a:ext>
            </a:extLst>
          </p:cNvPr>
          <p:cNvSpPr/>
          <p:nvPr/>
        </p:nvSpPr>
        <p:spPr>
          <a:xfrm>
            <a:off x="3252035" y="3019019"/>
            <a:ext cx="3377365" cy="1020394"/>
          </a:xfrm>
          <a:prstGeom prst="wedgeRectCallout">
            <a:avLst>
              <a:gd name="adj1" fmla="val -4038"/>
              <a:gd name="adj2" fmla="val 28060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>
                <a:solidFill>
                  <a:schemeClr val="tx1"/>
                </a:solidFill>
              </a:rPr>
              <a:t>Land mines</a:t>
            </a:r>
            <a:r>
              <a:rPr lang="en-US" sz="2600" dirty="0">
                <a:solidFill>
                  <a:schemeClr val="tx1"/>
                </a:solidFill>
              </a:rPr>
              <a:t>, booby traps, shrapnel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67FA5-AC75-9E44-8FAA-4D65DE6BC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73297">
            <a:off x="5882483" y="3196554"/>
            <a:ext cx="3454400" cy="3276600"/>
          </a:xfrm>
          <a:prstGeom prst="rect">
            <a:avLst/>
          </a:prstGeom>
          <a:effectLst>
            <a:glow rad="762000">
              <a:schemeClr val="accent1">
                <a:alpha val="82000"/>
              </a:schemeClr>
            </a:glow>
          </a:effectLst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9AFDDFC7-1DDB-7D4E-9FB2-941E28DE02A7}"/>
              </a:ext>
            </a:extLst>
          </p:cNvPr>
          <p:cNvSpPr/>
          <p:nvPr/>
        </p:nvSpPr>
        <p:spPr>
          <a:xfrm>
            <a:off x="3252034" y="4417247"/>
            <a:ext cx="3377365" cy="599656"/>
          </a:xfrm>
          <a:prstGeom prst="wedgeRectCallout">
            <a:avLst>
              <a:gd name="adj1" fmla="val -4038"/>
              <a:gd name="adj2" fmla="val 28060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>
                <a:solidFill>
                  <a:schemeClr val="tx1"/>
                </a:solidFill>
              </a:rPr>
              <a:t>Gatling</a:t>
            </a:r>
            <a:r>
              <a:rPr lang="en-US" sz="2600" dirty="0">
                <a:solidFill>
                  <a:schemeClr val="tx1"/>
                </a:solidFill>
              </a:rPr>
              <a:t> machine gun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40F12-A7A8-104D-B65E-A50E597F07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9" y="1091546"/>
            <a:ext cx="8900413" cy="4243429"/>
          </a:xfrm>
          <a:prstGeom prst="rect">
            <a:avLst/>
          </a:prstGeom>
          <a:effectLst>
            <a:glow rad="317500">
              <a:schemeClr val="accent1">
                <a:alpha val="87000"/>
              </a:schemeClr>
            </a:glow>
          </a:effectLst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B126049B-92D6-7B4D-80AF-2568CD2440AB}"/>
              </a:ext>
            </a:extLst>
          </p:cNvPr>
          <p:cNvSpPr/>
          <p:nvPr/>
        </p:nvSpPr>
        <p:spPr>
          <a:xfrm>
            <a:off x="1323184" y="704073"/>
            <a:ext cx="6286499" cy="988320"/>
          </a:xfrm>
          <a:prstGeom prst="wedgeRectCallout">
            <a:avLst>
              <a:gd name="adj1" fmla="val 30335"/>
              <a:gd name="adj2" fmla="val -28462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When both sides still use old-school fighting methods of standing in rows…</a:t>
            </a:r>
            <a:endParaRPr lang="en-US" sz="2600" b="1" u="sng" dirty="0">
              <a:solidFill>
                <a:schemeClr val="bg1"/>
              </a:solidFill>
            </a:endParaRP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66335124-C55C-524F-A6B5-7BE2A06D61A3}"/>
              </a:ext>
            </a:extLst>
          </p:cNvPr>
          <p:cNvSpPr/>
          <p:nvPr/>
        </p:nvSpPr>
        <p:spPr>
          <a:xfrm>
            <a:off x="1323183" y="5014221"/>
            <a:ext cx="6286499" cy="602561"/>
          </a:xfrm>
          <a:prstGeom prst="wedgeRectCallout">
            <a:avLst>
              <a:gd name="adj1" fmla="val 30335"/>
              <a:gd name="adj2" fmla="val -28462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the casualties are off the charts.</a:t>
            </a:r>
          </a:p>
        </p:txBody>
      </p:sp>
    </p:spTree>
    <p:extLst>
      <p:ext uri="{BB962C8B-B14F-4D97-AF65-F5344CB8AC3E}">
        <p14:creationId xmlns:p14="http://schemas.microsoft.com/office/powerpoint/2010/main" val="18732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9" grpId="0" animBg="1"/>
      <p:bldP spid="11" grpId="0" animBg="1"/>
      <p:bldP spid="11" grpId="1" animBg="1"/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9B597-B782-2749-9883-80E120F65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9947" y="0"/>
            <a:ext cx="9914578" cy="72982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39CE3E5-31DB-0D40-8E92-78DAACE17D63}"/>
              </a:ext>
            </a:extLst>
          </p:cNvPr>
          <p:cNvSpPr/>
          <p:nvPr/>
        </p:nvSpPr>
        <p:spPr>
          <a:xfrm>
            <a:off x="562453" y="308515"/>
            <a:ext cx="8043863" cy="7344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New-found </a:t>
            </a:r>
            <a:r>
              <a:rPr lang="en-US" sz="3500" b="1" u="sng" dirty="0">
                <a:solidFill>
                  <a:schemeClr val="tx1"/>
                </a:solidFill>
              </a:rPr>
              <a:t>respect</a:t>
            </a:r>
            <a:r>
              <a:rPr lang="en-US" sz="3500" dirty="0">
                <a:solidFill>
                  <a:schemeClr val="tx1"/>
                </a:solidFill>
              </a:rPr>
              <a:t> for many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976C4A-5398-9946-8B1F-62A537B45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8443">
            <a:off x="3171702" y="1859852"/>
            <a:ext cx="1959924" cy="2410707"/>
          </a:xfrm>
          <a:prstGeom prst="rect">
            <a:avLst/>
          </a:prstGeom>
          <a:effectLst>
            <a:glow rad="419100">
              <a:schemeClr val="accent1"/>
            </a:glow>
          </a:effectLst>
        </p:spPr>
      </p:pic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7D2FBA3A-6F74-7B41-AEFE-8BF85AB5918E}"/>
              </a:ext>
            </a:extLst>
          </p:cNvPr>
          <p:cNvSpPr/>
          <p:nvPr/>
        </p:nvSpPr>
        <p:spPr>
          <a:xfrm>
            <a:off x="5095910" y="2071688"/>
            <a:ext cx="3377365" cy="1395411"/>
          </a:xfrm>
          <a:prstGeom prst="wedgeRectCallout">
            <a:avLst>
              <a:gd name="adj1" fmla="val -4038"/>
              <a:gd name="adj2" fmla="val 28060"/>
            </a:avLst>
          </a:prstGeom>
          <a:solidFill>
            <a:srgbClr val="FFFF00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</a:rPr>
              <a:t>Most famous was </a:t>
            </a:r>
            <a:r>
              <a:rPr lang="en-US" sz="2600" b="1" u="sng" dirty="0">
                <a:solidFill>
                  <a:schemeClr val="tx1"/>
                </a:solidFill>
              </a:rPr>
              <a:t>Clara Barton</a:t>
            </a:r>
            <a:r>
              <a:rPr lang="en-US" sz="2600" dirty="0">
                <a:solidFill>
                  <a:schemeClr val="tx1"/>
                </a:solidFill>
              </a:rPr>
              <a:t>, founder of the American Red Cross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F8074AA0-05DD-024E-996B-EE538824A51E}"/>
              </a:ext>
            </a:extLst>
          </p:cNvPr>
          <p:cNvSpPr/>
          <p:nvPr/>
        </p:nvSpPr>
        <p:spPr>
          <a:xfrm>
            <a:off x="119449" y="4190637"/>
            <a:ext cx="3509576" cy="1724387"/>
          </a:xfrm>
          <a:prstGeom prst="wedgeRectCallout">
            <a:avLst>
              <a:gd name="adj1" fmla="val 46433"/>
              <a:gd name="adj2" fmla="val -220991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The Massachusetts </a:t>
            </a:r>
            <a:r>
              <a:rPr lang="en-US" sz="2600" b="1" u="sng" dirty="0">
                <a:solidFill>
                  <a:schemeClr val="bg1"/>
                </a:solidFill>
              </a:rPr>
              <a:t>54th</a:t>
            </a:r>
            <a:r>
              <a:rPr lang="en-US" sz="2600" dirty="0">
                <a:solidFill>
                  <a:schemeClr val="bg1"/>
                </a:solidFill>
              </a:rPr>
              <a:t> regiment was the first all-black regiment to fight in US history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A998B54A-9C7D-3647-87D2-43B6ACB45028}"/>
              </a:ext>
            </a:extLst>
          </p:cNvPr>
          <p:cNvSpPr/>
          <p:nvPr/>
        </p:nvSpPr>
        <p:spPr>
          <a:xfrm>
            <a:off x="0" y="2095319"/>
            <a:ext cx="2928938" cy="1553796"/>
          </a:xfrm>
          <a:prstGeom prst="wedgeRectCallout">
            <a:avLst>
              <a:gd name="adj1" fmla="val 33750"/>
              <a:gd name="adj2" fmla="val -115246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Women sign up to serve as nurses, bookkeepers, spies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561AB4-11E1-F747-97E1-CAB5D3C2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8999">
            <a:off x="3742248" y="3819641"/>
            <a:ext cx="3778577" cy="2125450"/>
          </a:xfrm>
          <a:prstGeom prst="rect">
            <a:avLst/>
          </a:prstGeom>
          <a:effectLst>
            <a:glow rad="368300">
              <a:schemeClr val="accent1"/>
            </a:glow>
          </a:effectLst>
        </p:spPr>
      </p:pic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D5696CF6-140B-C74E-9B48-8B98FCE12784}"/>
              </a:ext>
            </a:extLst>
          </p:cNvPr>
          <p:cNvSpPr/>
          <p:nvPr/>
        </p:nvSpPr>
        <p:spPr>
          <a:xfrm>
            <a:off x="5303794" y="4325595"/>
            <a:ext cx="3040106" cy="1738674"/>
          </a:xfrm>
          <a:prstGeom prst="wedgeRectCallout">
            <a:avLst>
              <a:gd name="adj1" fmla="val 8980"/>
              <a:gd name="adj2" fmla="val -229277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>
                <a:solidFill>
                  <a:schemeClr val="bg1"/>
                </a:solidFill>
              </a:rPr>
              <a:t>Nativism</a:t>
            </a:r>
            <a:r>
              <a:rPr lang="en-US" sz="2600" dirty="0">
                <a:solidFill>
                  <a:schemeClr val="bg1"/>
                </a:solidFill>
              </a:rPr>
              <a:t> decreased as Irish and Germany immigrants sign up to fight</a:t>
            </a:r>
          </a:p>
        </p:txBody>
      </p:sp>
    </p:spTree>
    <p:extLst>
      <p:ext uri="{BB962C8B-B14F-4D97-AF65-F5344CB8AC3E}">
        <p14:creationId xmlns:p14="http://schemas.microsoft.com/office/powerpoint/2010/main" val="313339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4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37D126-A73F-CD45-B9A2-E80565E90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6" y="-440320"/>
            <a:ext cx="9142254" cy="98054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6BED92-A985-0B4D-A60B-E40AAE129ED4}"/>
              </a:ext>
            </a:extLst>
          </p:cNvPr>
          <p:cNvSpPr/>
          <p:nvPr/>
        </p:nvSpPr>
        <p:spPr>
          <a:xfrm>
            <a:off x="562453" y="308515"/>
            <a:ext cx="8043863" cy="7344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National government is </a:t>
            </a:r>
            <a:r>
              <a:rPr lang="en-US" sz="3500" b="1" u="sng" dirty="0">
                <a:solidFill>
                  <a:schemeClr val="tx1"/>
                </a:solidFill>
              </a:rPr>
              <a:t>supreme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F339CD3E-DE97-5C4D-BB83-3F78DF30655B}"/>
              </a:ext>
            </a:extLst>
          </p:cNvPr>
          <p:cNvSpPr/>
          <p:nvPr/>
        </p:nvSpPr>
        <p:spPr>
          <a:xfrm>
            <a:off x="371475" y="2252480"/>
            <a:ext cx="2928938" cy="2562407"/>
          </a:xfrm>
          <a:prstGeom prst="wedgeRectCallout">
            <a:avLst>
              <a:gd name="adj1" fmla="val 32287"/>
              <a:gd name="adj2" fmla="val -97403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The Civil </a:t>
            </a:r>
            <a:r>
              <a:rPr lang="en-US" sz="2600">
                <a:solidFill>
                  <a:schemeClr val="bg1"/>
                </a:solidFill>
              </a:rPr>
              <a:t>War established </a:t>
            </a:r>
            <a:r>
              <a:rPr lang="en-US" sz="2600" dirty="0">
                <a:solidFill>
                  <a:schemeClr val="bg1"/>
                </a:solidFill>
              </a:rPr>
              <a:t>that states rights are </a:t>
            </a:r>
            <a:r>
              <a:rPr lang="en-US" sz="2600" b="1" u="sng" dirty="0">
                <a:solidFill>
                  <a:schemeClr val="bg1"/>
                </a:solidFill>
              </a:rPr>
              <a:t>secondary</a:t>
            </a:r>
            <a:r>
              <a:rPr lang="en-US" sz="2600" dirty="0">
                <a:solidFill>
                  <a:schemeClr val="bg1"/>
                </a:solidFill>
              </a:rPr>
              <a:t> to the national government.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C8CE742-B9B1-E04C-AD3E-369FE4A4B6D3}"/>
              </a:ext>
            </a:extLst>
          </p:cNvPr>
          <p:cNvSpPr/>
          <p:nvPr/>
        </p:nvSpPr>
        <p:spPr>
          <a:xfrm>
            <a:off x="5905978" y="2252480"/>
            <a:ext cx="2928938" cy="1890896"/>
          </a:xfrm>
          <a:prstGeom prst="wedgeRectCallout">
            <a:avLst>
              <a:gd name="adj1" fmla="val 2531"/>
              <a:gd name="adj2" fmla="val -114620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Southern calls for </a:t>
            </a:r>
            <a:r>
              <a:rPr lang="en-US" sz="2600" b="1" u="sng" dirty="0">
                <a:solidFill>
                  <a:schemeClr val="bg1"/>
                </a:solidFill>
              </a:rPr>
              <a:t>nullification</a:t>
            </a:r>
            <a:r>
              <a:rPr lang="en-US" sz="2600" dirty="0">
                <a:solidFill>
                  <a:schemeClr val="bg1"/>
                </a:solidFill>
              </a:rPr>
              <a:t> of federal law are ended.</a:t>
            </a:r>
          </a:p>
        </p:txBody>
      </p:sp>
    </p:spTree>
    <p:extLst>
      <p:ext uri="{BB962C8B-B14F-4D97-AF65-F5344CB8AC3E}">
        <p14:creationId xmlns:p14="http://schemas.microsoft.com/office/powerpoint/2010/main" val="59336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8FC8A9-EE59-F045-A706-8A8A0AF3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728" y="1085851"/>
            <a:ext cx="9465453" cy="61840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E76B841-0D91-7B49-84C1-9E0C0E382C08}"/>
              </a:ext>
            </a:extLst>
          </p:cNvPr>
          <p:cNvSpPr/>
          <p:nvPr/>
        </p:nvSpPr>
        <p:spPr>
          <a:xfrm>
            <a:off x="0" y="8475"/>
            <a:ext cx="9143999" cy="1077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u="sng" dirty="0">
                <a:solidFill>
                  <a:schemeClr val="tx1"/>
                </a:solidFill>
              </a:rPr>
              <a:t>Eleven</a:t>
            </a:r>
            <a:r>
              <a:rPr lang="en-US" sz="3500" dirty="0">
                <a:solidFill>
                  <a:schemeClr val="tx1"/>
                </a:solidFill>
              </a:rPr>
              <a:t> seceding states meet in </a:t>
            </a:r>
            <a:r>
              <a:rPr lang="en-US" sz="3500" b="1" u="sng" dirty="0">
                <a:solidFill>
                  <a:schemeClr val="tx1"/>
                </a:solidFill>
              </a:rPr>
              <a:t>Montgomery</a:t>
            </a:r>
            <a:r>
              <a:rPr lang="en-US" sz="3500" dirty="0">
                <a:solidFill>
                  <a:schemeClr val="tx1"/>
                </a:solidFill>
              </a:rPr>
              <a:t>, AL in Feb 1861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CE686910-B054-3443-99A7-EA0946F2C6B6}"/>
              </a:ext>
            </a:extLst>
          </p:cNvPr>
          <p:cNvSpPr/>
          <p:nvPr/>
        </p:nvSpPr>
        <p:spPr>
          <a:xfrm>
            <a:off x="330363" y="4644455"/>
            <a:ext cx="3338862" cy="1413445"/>
          </a:xfrm>
          <a:prstGeom prst="wedgeRectCallout">
            <a:avLst>
              <a:gd name="adj1" fmla="val 2964"/>
              <a:gd name="adj2" fmla="val -15781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Together, they create the </a:t>
            </a:r>
            <a:r>
              <a:rPr lang="en-US" sz="2600" b="1" u="sng" dirty="0">
                <a:solidFill>
                  <a:schemeClr val="bg1"/>
                </a:solidFill>
              </a:rPr>
              <a:t>Confederate</a:t>
            </a:r>
            <a:r>
              <a:rPr lang="en-US" sz="2600" dirty="0">
                <a:solidFill>
                  <a:schemeClr val="bg1"/>
                </a:solidFill>
              </a:rPr>
              <a:t> States of America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15FCB54-7192-C442-BC66-F34E144B2B36}"/>
              </a:ext>
            </a:extLst>
          </p:cNvPr>
          <p:cNvSpPr/>
          <p:nvPr/>
        </p:nvSpPr>
        <p:spPr>
          <a:xfrm>
            <a:off x="4914899" y="3786189"/>
            <a:ext cx="4389825" cy="2114550"/>
          </a:xfrm>
          <a:prstGeom prst="wedgeRectCallout">
            <a:avLst>
              <a:gd name="adj1" fmla="val -82720"/>
              <a:gd name="adj2" fmla="val 45949"/>
            </a:avLst>
          </a:prstGeom>
          <a:solidFill>
            <a:schemeClr val="accent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Confederation = government where states all share equal power</a:t>
            </a:r>
          </a:p>
          <a:p>
            <a:pPr algn="ctr"/>
            <a:endParaRPr lang="en-US" sz="2200" dirty="0">
              <a:solidFill>
                <a:schemeClr val="bg1"/>
              </a:solidFill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</a:rPr>
              <a:t>Federal = government where states give power to a stronger national government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C0FABB5B-799E-4040-9746-093A1558AD18}"/>
              </a:ext>
            </a:extLst>
          </p:cNvPr>
          <p:cNvSpPr/>
          <p:nvPr/>
        </p:nvSpPr>
        <p:spPr>
          <a:xfrm>
            <a:off x="4817543" y="4644454"/>
            <a:ext cx="3626369" cy="1413445"/>
          </a:xfrm>
          <a:prstGeom prst="wedgeRectCallout">
            <a:avLst>
              <a:gd name="adj1" fmla="val 2964"/>
              <a:gd name="adj2" fmla="val -15781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Create CSA </a:t>
            </a:r>
            <a:r>
              <a:rPr lang="en-US" sz="2600" b="1" u="sng" dirty="0">
                <a:solidFill>
                  <a:schemeClr val="bg1"/>
                </a:solidFill>
              </a:rPr>
              <a:t>Constitution</a:t>
            </a:r>
            <a:r>
              <a:rPr lang="en-US" sz="2600" dirty="0">
                <a:solidFill>
                  <a:schemeClr val="bg1"/>
                </a:solidFill>
              </a:rPr>
              <a:t> that guarantees protection of slavery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B3FBCF8-F09D-4444-AD6C-03343C48C3F8}"/>
              </a:ext>
            </a:extLst>
          </p:cNvPr>
          <p:cNvSpPr/>
          <p:nvPr/>
        </p:nvSpPr>
        <p:spPr>
          <a:xfrm>
            <a:off x="2339574" y="2692321"/>
            <a:ext cx="4464847" cy="1413445"/>
          </a:xfrm>
          <a:prstGeom prst="wedgeRectCallout">
            <a:avLst>
              <a:gd name="adj1" fmla="val -20076"/>
              <a:gd name="adj2" fmla="val -88561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u="sng" dirty="0">
                <a:solidFill>
                  <a:schemeClr val="bg1"/>
                </a:solidFill>
              </a:rPr>
              <a:t>Jefferson Davis </a:t>
            </a:r>
            <a:r>
              <a:rPr lang="en-US" sz="2600" dirty="0">
                <a:solidFill>
                  <a:schemeClr val="bg1"/>
                </a:solidFill>
              </a:rPr>
              <a:t>named President and Alexander Stephens named Vice President</a:t>
            </a:r>
          </a:p>
        </p:txBody>
      </p:sp>
    </p:spTree>
    <p:extLst>
      <p:ext uri="{BB962C8B-B14F-4D97-AF65-F5344CB8AC3E}">
        <p14:creationId xmlns:p14="http://schemas.microsoft.com/office/powerpoint/2010/main" val="148776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9F2AB1-E28A-F040-B0E6-2A02D517B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92" y="1491999"/>
            <a:ext cx="7698921" cy="49802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8DE68B-0867-A24A-9AB1-81838AE8467D}"/>
              </a:ext>
            </a:extLst>
          </p:cNvPr>
          <p:cNvSpPr/>
          <p:nvPr/>
        </p:nvSpPr>
        <p:spPr>
          <a:xfrm>
            <a:off x="0" y="8475"/>
            <a:ext cx="9143999" cy="1077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tx1"/>
                </a:solidFill>
              </a:rPr>
              <a:t>The </a:t>
            </a:r>
            <a:r>
              <a:rPr lang="en-US" sz="3500" b="1" u="sng" dirty="0">
                <a:solidFill>
                  <a:schemeClr val="tx1"/>
                </a:solidFill>
              </a:rPr>
              <a:t>Crittenden</a:t>
            </a:r>
            <a:r>
              <a:rPr lang="en-US" sz="3500" dirty="0">
                <a:solidFill>
                  <a:schemeClr val="tx1"/>
                </a:solidFill>
              </a:rPr>
              <a:t> Compromise was proposed by John Crittenden (KY) to hopefully avoid war</a:t>
            </a:r>
          </a:p>
        </p:txBody>
      </p:sp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7F764083-D8F0-ED4F-A18C-89E995A4C5B0}"/>
              </a:ext>
            </a:extLst>
          </p:cNvPr>
          <p:cNvSpPr/>
          <p:nvPr/>
        </p:nvSpPr>
        <p:spPr>
          <a:xfrm>
            <a:off x="253599" y="3982118"/>
            <a:ext cx="3918351" cy="2308304"/>
          </a:xfrm>
          <a:prstGeom prst="wedgeRectCallout">
            <a:avLst>
              <a:gd name="adj1" fmla="val 72540"/>
              <a:gd name="adj2" fmla="val -669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This would have been the 13th amendment, and it would have </a:t>
            </a:r>
            <a:r>
              <a:rPr lang="en-US" sz="2600" b="1" u="sng" dirty="0">
                <a:solidFill>
                  <a:schemeClr val="bg1"/>
                </a:solidFill>
              </a:rPr>
              <a:t>protected</a:t>
            </a:r>
            <a:r>
              <a:rPr lang="en-US" sz="2600" dirty="0">
                <a:solidFill>
                  <a:schemeClr val="bg1"/>
                </a:solidFill>
              </a:rPr>
              <a:t> slavery forever where it already existed.  </a:t>
            </a:r>
          </a:p>
        </p:txBody>
      </p:sp>
      <p:sp>
        <p:nvSpPr>
          <p:cNvPr id="5" name="Rectangular Callout 4">
            <a:extLst>
              <a:ext uri="{FF2B5EF4-FFF2-40B4-BE49-F238E27FC236}">
                <a16:creationId xmlns:a16="http://schemas.microsoft.com/office/drawing/2014/main" id="{BC81398C-C871-1347-B7C5-51A29A104776}"/>
              </a:ext>
            </a:extLst>
          </p:cNvPr>
          <p:cNvSpPr/>
          <p:nvPr/>
        </p:nvSpPr>
        <p:spPr>
          <a:xfrm>
            <a:off x="6229350" y="2243139"/>
            <a:ext cx="2643188" cy="1738979"/>
          </a:xfrm>
          <a:prstGeom prst="wedgeRectCallout">
            <a:avLst>
              <a:gd name="adj1" fmla="val -25169"/>
              <a:gd name="adj2" fmla="val 39215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Obviously this did not pass – no way Republicans are voting for this.</a:t>
            </a:r>
          </a:p>
        </p:txBody>
      </p:sp>
    </p:spTree>
    <p:extLst>
      <p:ext uri="{BB962C8B-B14F-4D97-AF65-F5344CB8AC3E}">
        <p14:creationId xmlns:p14="http://schemas.microsoft.com/office/powerpoint/2010/main" val="373708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CE4E1-BC54-4449-890E-E690849DB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8766" y="-242909"/>
            <a:ext cx="11769463" cy="7100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CE2AF5-D786-0642-9F68-273BDF7E0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1141411"/>
            <a:ext cx="8866879" cy="3744913"/>
          </a:xfrm>
          <a:prstGeom prst="rect">
            <a:avLst/>
          </a:prstGeom>
          <a:effectLst>
            <a:glow rad="203200">
              <a:schemeClr val="bg1">
                <a:alpha val="88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1923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47489-D36E-2341-8655-453A47864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697767"/>
            <a:ext cx="9144000" cy="9166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A4707C-876F-1F4B-B6DD-84B41A75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3229">
            <a:off x="650083" y="954706"/>
            <a:ext cx="7416802" cy="4820921"/>
          </a:xfrm>
          <a:prstGeom prst="rect">
            <a:avLst/>
          </a:prstGeom>
          <a:effectLst>
            <a:glow rad="419100">
              <a:schemeClr val="accent1">
                <a:alpha val="40000"/>
              </a:schemeClr>
            </a:glow>
          </a:effectLst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5851FEAD-2D63-884B-BEAB-A8271AF73DDA}"/>
              </a:ext>
            </a:extLst>
          </p:cNvPr>
          <p:cNvSpPr/>
          <p:nvPr/>
        </p:nvSpPr>
        <p:spPr>
          <a:xfrm>
            <a:off x="1000124" y="5070840"/>
            <a:ext cx="5457826" cy="1244236"/>
          </a:xfrm>
          <a:prstGeom prst="wedgeRectCallout">
            <a:avLst>
              <a:gd name="adj1" fmla="val 36884"/>
              <a:gd name="adj2" fmla="val -139692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Fort Sumter, in </a:t>
            </a:r>
            <a:r>
              <a:rPr lang="en-US" sz="2600" b="1" u="sng" dirty="0">
                <a:solidFill>
                  <a:schemeClr val="bg1"/>
                </a:solidFill>
              </a:rPr>
              <a:t>Charleston</a:t>
            </a:r>
            <a:r>
              <a:rPr lang="en-US" sz="2600" dirty="0">
                <a:solidFill>
                  <a:schemeClr val="bg1"/>
                </a:solidFill>
              </a:rPr>
              <a:t>, SC, was a federal fort in the south.  It was running low on supplies.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5E80D6-B7B8-B84A-8EAB-4D297F52E69E}"/>
              </a:ext>
            </a:extLst>
          </p:cNvPr>
          <p:cNvSpPr/>
          <p:nvPr/>
        </p:nvSpPr>
        <p:spPr>
          <a:xfrm>
            <a:off x="1235868" y="0"/>
            <a:ext cx="6672263" cy="1534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At Lincoln’s inauguration, he promised that US government would maintain all its </a:t>
            </a:r>
            <a:r>
              <a:rPr lang="en-US" sz="3000" b="1" u="sng" dirty="0">
                <a:solidFill>
                  <a:schemeClr val="tx1"/>
                </a:solidFill>
              </a:rPr>
              <a:t>property</a:t>
            </a:r>
            <a:r>
              <a:rPr lang="en-US" sz="3000" dirty="0">
                <a:solidFill>
                  <a:schemeClr val="tx1"/>
                </a:solidFill>
              </a:rPr>
              <a:t> in the southern states</a:t>
            </a:r>
          </a:p>
        </p:txBody>
      </p:sp>
    </p:spTree>
    <p:extLst>
      <p:ext uri="{BB962C8B-B14F-4D97-AF65-F5344CB8AC3E}">
        <p14:creationId xmlns:p14="http://schemas.microsoft.com/office/powerpoint/2010/main" val="31851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C71520-8AEE-CB48-8320-84BEFB40B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" y="2736"/>
            <a:ext cx="10130072" cy="6855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BE9592-1ECA-034A-BC43-9A58F3B2F62A}"/>
              </a:ext>
            </a:extLst>
          </p:cNvPr>
          <p:cNvSpPr/>
          <p:nvPr/>
        </p:nvSpPr>
        <p:spPr>
          <a:xfrm>
            <a:off x="235744" y="234927"/>
            <a:ext cx="2936082" cy="30226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Lincoln had a choice: </a:t>
            </a:r>
            <a:r>
              <a:rPr lang="en-US" sz="3000" b="1" u="sng" dirty="0">
                <a:solidFill>
                  <a:schemeClr val="tx1"/>
                </a:solidFill>
              </a:rPr>
              <a:t>restock</a:t>
            </a:r>
            <a:r>
              <a:rPr lang="en-US" sz="3000" dirty="0">
                <a:solidFill>
                  <a:schemeClr val="tx1"/>
                </a:solidFill>
              </a:rPr>
              <a:t> the fort and exert federal power over it, or let it go to the south.</a:t>
            </a:r>
          </a:p>
        </p:txBody>
      </p:sp>
      <p:sp>
        <p:nvSpPr>
          <p:cNvPr id="5" name="7-Point Star 4">
            <a:extLst>
              <a:ext uri="{FF2B5EF4-FFF2-40B4-BE49-F238E27FC236}">
                <a16:creationId xmlns:a16="http://schemas.microsoft.com/office/drawing/2014/main" id="{08EFFE83-6014-E543-A093-020C1C24465E}"/>
              </a:ext>
            </a:extLst>
          </p:cNvPr>
          <p:cNvSpPr/>
          <p:nvPr/>
        </p:nvSpPr>
        <p:spPr>
          <a:xfrm>
            <a:off x="5800725" y="3257551"/>
            <a:ext cx="3343275" cy="3100387"/>
          </a:xfrm>
          <a:prstGeom prst="star7">
            <a:avLst>
              <a:gd name="adj" fmla="val 43864"/>
              <a:gd name="hf" fmla="val 102572"/>
              <a:gd name="vf" fmla="val 10521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He chose to restock the fort, </a:t>
            </a:r>
            <a:r>
              <a:rPr lang="en-US" sz="2800" b="1" u="sng" dirty="0"/>
              <a:t>enter</a:t>
            </a:r>
            <a:r>
              <a:rPr lang="en-US" sz="2800" dirty="0"/>
              <a:t> the south, and not back down.</a:t>
            </a:r>
          </a:p>
        </p:txBody>
      </p:sp>
    </p:spTree>
    <p:extLst>
      <p:ext uri="{BB962C8B-B14F-4D97-AF65-F5344CB8AC3E}">
        <p14:creationId xmlns:p14="http://schemas.microsoft.com/office/powerpoint/2010/main" val="243282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241D8F-27B3-9A45-9BEA-860C3696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1880" y="0"/>
            <a:ext cx="10967760" cy="6854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11234B-BAAF-614D-984A-1FF426E6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36058"/>
            <a:ext cx="9144000" cy="7294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A1F9F1-51AA-AA4C-9048-74174B00B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994">
            <a:off x="5596073" y="1448140"/>
            <a:ext cx="3180983" cy="4031345"/>
          </a:xfrm>
          <a:prstGeom prst="rect">
            <a:avLst/>
          </a:prstGeom>
          <a:effectLst>
            <a:glow rad="457200">
              <a:schemeClr val="accent1"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5DDBC-D205-F04B-8A47-2BBD53C83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4219">
            <a:off x="534783" y="1525543"/>
            <a:ext cx="2973452" cy="4395537"/>
          </a:xfrm>
          <a:prstGeom prst="rect">
            <a:avLst/>
          </a:prstGeom>
          <a:effectLst>
            <a:glow rad="596900">
              <a:schemeClr val="accent1">
                <a:alpha val="40000"/>
              </a:schemeClr>
            </a:glow>
          </a:effectLst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4520C5F4-38EA-F04A-8F95-45D62FCF1A17}"/>
              </a:ext>
            </a:extLst>
          </p:cNvPr>
          <p:cNvSpPr/>
          <p:nvPr/>
        </p:nvSpPr>
        <p:spPr>
          <a:xfrm>
            <a:off x="1000124" y="5070840"/>
            <a:ext cx="5457826" cy="1244236"/>
          </a:xfrm>
          <a:prstGeom prst="wedgeRectCallout">
            <a:avLst>
              <a:gd name="adj1" fmla="val -29084"/>
              <a:gd name="adj2" fmla="val -88019"/>
            </a:avLst>
          </a:prstGeom>
          <a:solidFill>
            <a:srgbClr val="FF0000"/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 Lincoln immediately called for </a:t>
            </a:r>
            <a:r>
              <a:rPr lang="en-US" sz="2600" b="1" u="sng" dirty="0">
                <a:solidFill>
                  <a:schemeClr val="bg1"/>
                </a:solidFill>
              </a:rPr>
              <a:t>75,000</a:t>
            </a:r>
            <a:r>
              <a:rPr lang="en-US" sz="2600" dirty="0">
                <a:solidFill>
                  <a:schemeClr val="bg1"/>
                </a:solidFill>
              </a:rPr>
              <a:t> troops to put down the </a:t>
            </a:r>
            <a:r>
              <a:rPr lang="en-US" sz="2600" b="1" u="sng" dirty="0">
                <a:solidFill>
                  <a:schemeClr val="bg1"/>
                </a:solidFill>
              </a:rPr>
              <a:t>rebellion</a:t>
            </a:r>
            <a:r>
              <a:rPr lang="en-US" sz="2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A2B8B2-4DF3-7448-9D0B-C1E8AA9AA612}"/>
              </a:ext>
            </a:extLst>
          </p:cNvPr>
          <p:cNvSpPr/>
          <p:nvPr/>
        </p:nvSpPr>
        <p:spPr>
          <a:xfrm>
            <a:off x="1235868" y="0"/>
            <a:ext cx="6672263" cy="15345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Before supply ships could arrive, Confederate General Pierre </a:t>
            </a:r>
            <a:r>
              <a:rPr lang="en-US" sz="2700" b="1" u="sng" dirty="0">
                <a:solidFill>
                  <a:schemeClr val="tx1"/>
                </a:solidFill>
              </a:rPr>
              <a:t>Beauregard</a:t>
            </a:r>
            <a:r>
              <a:rPr lang="en-US" sz="2700" dirty="0">
                <a:solidFill>
                  <a:schemeClr val="tx1"/>
                </a:solidFill>
              </a:rPr>
              <a:t> ordered the firing upon the Union-held fort on April 12, </a:t>
            </a:r>
            <a:r>
              <a:rPr lang="en-US" sz="2700" b="1" u="sng" dirty="0">
                <a:solidFill>
                  <a:schemeClr val="tx1"/>
                </a:solidFill>
              </a:rPr>
              <a:t>1861</a:t>
            </a:r>
            <a:r>
              <a:rPr lang="en-US" sz="2700" dirty="0">
                <a:solidFill>
                  <a:schemeClr val="tx1"/>
                </a:solidFill>
              </a:rPr>
              <a:t>.  </a:t>
            </a:r>
          </a:p>
        </p:txBody>
      </p:sp>
      <p:sp>
        <p:nvSpPr>
          <p:cNvPr id="8" name="7-Point Star 7">
            <a:extLst>
              <a:ext uri="{FF2B5EF4-FFF2-40B4-BE49-F238E27FC236}">
                <a16:creationId xmlns:a16="http://schemas.microsoft.com/office/drawing/2014/main" id="{E4D04229-E54F-184E-87ED-AE43024ED883}"/>
              </a:ext>
            </a:extLst>
          </p:cNvPr>
          <p:cNvSpPr/>
          <p:nvPr/>
        </p:nvSpPr>
        <p:spPr>
          <a:xfrm>
            <a:off x="2779328" y="1670345"/>
            <a:ext cx="3517523" cy="3178997"/>
          </a:xfrm>
          <a:prstGeom prst="star7">
            <a:avLst>
              <a:gd name="adj" fmla="val 43864"/>
              <a:gd name="hf" fmla="val 102572"/>
              <a:gd name="vf" fmla="val 10521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He calls it a “rebellion” and not a war.  He does not believe the states have the ability to secede and create a separate country.  They are “rebelling” in his eyes.</a:t>
            </a:r>
          </a:p>
        </p:txBody>
      </p:sp>
    </p:spTree>
    <p:extLst>
      <p:ext uri="{BB962C8B-B14F-4D97-AF65-F5344CB8AC3E}">
        <p14:creationId xmlns:p14="http://schemas.microsoft.com/office/powerpoint/2010/main" val="14757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6536</TotalTime>
  <Words>1448</Words>
  <Application>Microsoft Office PowerPoint</Application>
  <PresentationFormat>On-screen Show (4:3)</PresentationFormat>
  <Paragraphs>132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MS PGothic</vt:lpstr>
      <vt:lpstr>游ゴシック</vt:lpstr>
      <vt:lpstr>Arial</vt:lpstr>
      <vt:lpstr>Calibri</vt:lpstr>
      <vt:lpstr>Calibri Light</vt:lpstr>
      <vt:lpstr>Candara</vt:lpstr>
      <vt:lpstr>Gabriola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“Sherman’s Neckties” refers to a destroyed railroad 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Elizabeth Salema</cp:lastModifiedBy>
  <cp:revision>629</cp:revision>
  <dcterms:created xsi:type="dcterms:W3CDTF">2018-06-17T00:42:37Z</dcterms:created>
  <dcterms:modified xsi:type="dcterms:W3CDTF">2020-01-15T22:27:56Z</dcterms:modified>
</cp:coreProperties>
</file>